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ppt/charts/chart39.xml" ContentType="application/vnd.openxmlformats-officedocument.drawingml.chart+xml"/>
  <Override PartName="/ppt/charts/style39.xml" ContentType="application/vnd.ms-office.chartstyle+xml"/>
  <Override PartName="/ppt/charts/colors39.xml" ContentType="application/vnd.ms-office.chartcolorstyle+xml"/>
  <Override PartName="/ppt/charts/chart40.xml" ContentType="application/vnd.openxmlformats-officedocument.drawingml.chart+xml"/>
  <Override PartName="/ppt/charts/style40.xml" ContentType="application/vnd.ms-office.chartstyle+xml"/>
  <Override PartName="/ppt/charts/colors40.xml" ContentType="application/vnd.ms-office.chartcolorstyle+xml"/>
  <Override PartName="/ppt/charts/chart41.xml" ContentType="application/vnd.openxmlformats-officedocument.drawingml.chart+xml"/>
  <Override PartName="/ppt/charts/style41.xml" ContentType="application/vnd.ms-office.chartstyle+xml"/>
  <Override PartName="/ppt/charts/colors41.xml" ContentType="application/vnd.ms-office.chartcolorstyle+xml"/>
  <Override PartName="/ppt/charts/chart42.xml" ContentType="application/vnd.openxmlformats-officedocument.drawingml.chart+xml"/>
  <Override PartName="/ppt/charts/style42.xml" ContentType="application/vnd.ms-office.chartstyle+xml"/>
  <Override PartName="/ppt/charts/colors42.xml" ContentType="application/vnd.ms-office.chartcolorstyle+xml"/>
  <Override PartName="/ppt/charts/chart43.xml" ContentType="application/vnd.openxmlformats-officedocument.drawingml.chart+xml"/>
  <Override PartName="/ppt/charts/style43.xml" ContentType="application/vnd.ms-office.chartstyle+xml"/>
  <Override PartName="/ppt/charts/colors43.xml" ContentType="application/vnd.ms-office.chartcolorstyle+xml"/>
  <Override PartName="/ppt/charts/chart44.xml" ContentType="application/vnd.openxmlformats-officedocument.drawingml.chart+xml"/>
  <Override PartName="/ppt/charts/style44.xml" ContentType="application/vnd.ms-office.chartstyle+xml"/>
  <Override PartName="/ppt/charts/colors44.xml" ContentType="application/vnd.ms-office.chartcolorstyle+xml"/>
  <Override PartName="/ppt/charts/chart45.xml" ContentType="application/vnd.openxmlformats-officedocument.drawingml.chart+xml"/>
  <Override PartName="/ppt/charts/style45.xml" ContentType="application/vnd.ms-office.chartstyle+xml"/>
  <Override PartName="/ppt/charts/colors45.xml" ContentType="application/vnd.ms-office.chartcolorstyle+xml"/>
  <Override PartName="/ppt/charts/chart46.xml" ContentType="application/vnd.openxmlformats-officedocument.drawingml.chart+xml"/>
  <Override PartName="/ppt/charts/style46.xml" ContentType="application/vnd.ms-office.chartstyle+xml"/>
  <Override PartName="/ppt/charts/colors46.xml" ContentType="application/vnd.ms-office.chartcolorstyle+xml"/>
  <Override PartName="/ppt/charts/chart47.xml" ContentType="application/vnd.openxmlformats-officedocument.drawingml.chart+xml"/>
  <Override PartName="/ppt/charts/style47.xml" ContentType="application/vnd.ms-office.chartstyle+xml"/>
  <Override PartName="/ppt/charts/colors47.xml" ContentType="application/vnd.ms-office.chartcolorstyle+xml"/>
  <Override PartName="/ppt/charts/chart48.xml" ContentType="application/vnd.openxmlformats-officedocument.drawingml.chart+xml"/>
  <Override PartName="/ppt/charts/style48.xml" ContentType="application/vnd.ms-office.chartstyle+xml"/>
  <Override PartName="/ppt/charts/colors48.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3"/>
  </p:notesMasterIdLst>
  <p:sldIdLst>
    <p:sldId id="256" r:id="rId3"/>
    <p:sldId id="271" r:id="rId4"/>
    <p:sldId id="258" r:id="rId5"/>
    <p:sldId id="292" r:id="rId6"/>
    <p:sldId id="263" r:id="rId7"/>
    <p:sldId id="293" r:id="rId8"/>
    <p:sldId id="294" r:id="rId9"/>
    <p:sldId id="295" r:id="rId10"/>
    <p:sldId id="298" r:id="rId11"/>
    <p:sldId id="299" r:id="rId12"/>
    <p:sldId id="300" r:id="rId13"/>
    <p:sldId id="301" r:id="rId14"/>
    <p:sldId id="302" r:id="rId15"/>
    <p:sldId id="265" r:id="rId16"/>
    <p:sldId id="303" r:id="rId17"/>
    <p:sldId id="304" r:id="rId18"/>
    <p:sldId id="305" r:id="rId19"/>
    <p:sldId id="267" r:id="rId20"/>
    <p:sldId id="306" r:id="rId21"/>
    <p:sldId id="307" r:id="rId22"/>
    <p:sldId id="310" r:id="rId23"/>
    <p:sldId id="309" r:id="rId24"/>
    <p:sldId id="268" r:id="rId25"/>
    <p:sldId id="269" r:id="rId26"/>
    <p:sldId id="270" r:id="rId27"/>
    <p:sldId id="312" r:id="rId28"/>
    <p:sldId id="273" r:id="rId29"/>
    <p:sldId id="274" r:id="rId30"/>
    <p:sldId id="315" r:id="rId31"/>
    <p:sldId id="316" r:id="rId32"/>
    <p:sldId id="317" r:id="rId33"/>
    <p:sldId id="320" r:id="rId34"/>
    <p:sldId id="321" r:id="rId35"/>
    <p:sldId id="322" r:id="rId36"/>
    <p:sldId id="324" r:id="rId37"/>
    <p:sldId id="325" r:id="rId38"/>
    <p:sldId id="326" r:id="rId39"/>
    <p:sldId id="327" r:id="rId40"/>
    <p:sldId id="328" r:id="rId41"/>
    <p:sldId id="291" r:id="rId4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246C"/>
    <a:srgbClr val="8C3F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98" autoAdjust="0"/>
    <p:restoredTop sz="95332" autoAdjust="0"/>
  </p:normalViewPr>
  <p:slideViewPr>
    <p:cSldViewPr snapToGrid="0">
      <p:cViewPr varScale="1">
        <p:scale>
          <a:sx n="104" d="100"/>
          <a:sy n="104" d="100"/>
        </p:scale>
        <p:origin x="398" y="91"/>
      </p:cViewPr>
      <p:guideLst/>
    </p:cSldViewPr>
  </p:slideViewPr>
  <p:outlineViewPr>
    <p:cViewPr>
      <p:scale>
        <a:sx n="33" d="100"/>
        <a:sy n="33" d="100"/>
      </p:scale>
      <p:origin x="0" y="-102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package" Target="../embeddings/Microsoft_Excel_Worksheet37.xlsx"/><Relationship Id="rId2" Type="http://schemas.microsoft.com/office/2011/relationships/chartColorStyle" Target="colors38.xml"/><Relationship Id="rId1" Type="http://schemas.microsoft.com/office/2011/relationships/chartStyle" Target="style38.xml"/></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39.xml"/><Relationship Id="rId1" Type="http://schemas.microsoft.com/office/2011/relationships/chartStyle" Target="style39.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40.xml.rels><?xml version="1.0" encoding="UTF-8" standalone="yes"?>
<Relationships xmlns="http://schemas.openxmlformats.org/package/2006/relationships"><Relationship Id="rId3" Type="http://schemas.openxmlformats.org/officeDocument/2006/relationships/package" Target="../embeddings/Microsoft_Excel_Worksheet39.xlsx"/><Relationship Id="rId2" Type="http://schemas.microsoft.com/office/2011/relationships/chartColorStyle" Target="colors40.xml"/><Relationship Id="rId1" Type="http://schemas.microsoft.com/office/2011/relationships/chartStyle" Target="style40.xml"/></Relationships>
</file>

<file path=ppt/charts/_rels/chart41.xml.rels><?xml version="1.0" encoding="UTF-8" standalone="yes"?>
<Relationships xmlns="http://schemas.openxmlformats.org/package/2006/relationships"><Relationship Id="rId3" Type="http://schemas.openxmlformats.org/officeDocument/2006/relationships/package" Target="../embeddings/Microsoft_Excel_Worksheet40.xlsx"/><Relationship Id="rId2" Type="http://schemas.microsoft.com/office/2011/relationships/chartColorStyle" Target="colors41.xml"/><Relationship Id="rId1" Type="http://schemas.microsoft.com/office/2011/relationships/chartStyle" Target="style41.xml"/></Relationships>
</file>

<file path=ppt/charts/_rels/chart42.xml.rels><?xml version="1.0" encoding="UTF-8" standalone="yes"?>
<Relationships xmlns="http://schemas.openxmlformats.org/package/2006/relationships"><Relationship Id="rId3" Type="http://schemas.openxmlformats.org/officeDocument/2006/relationships/package" Target="../embeddings/Microsoft_Excel_Worksheet41.xlsx"/><Relationship Id="rId2" Type="http://schemas.microsoft.com/office/2011/relationships/chartColorStyle" Target="colors42.xml"/><Relationship Id="rId1" Type="http://schemas.microsoft.com/office/2011/relationships/chartStyle" Target="style42.xml"/></Relationships>
</file>

<file path=ppt/charts/_rels/chart43.xml.rels><?xml version="1.0" encoding="UTF-8" standalone="yes"?>
<Relationships xmlns="http://schemas.openxmlformats.org/package/2006/relationships"><Relationship Id="rId3" Type="http://schemas.openxmlformats.org/officeDocument/2006/relationships/package" Target="../embeddings/Microsoft_Excel_Worksheet42.xlsx"/><Relationship Id="rId2" Type="http://schemas.microsoft.com/office/2011/relationships/chartColorStyle" Target="colors43.xml"/><Relationship Id="rId1" Type="http://schemas.microsoft.com/office/2011/relationships/chartStyle" Target="style43.xml"/></Relationships>
</file>

<file path=ppt/charts/_rels/chart44.xml.rels><?xml version="1.0" encoding="UTF-8" standalone="yes"?>
<Relationships xmlns="http://schemas.openxmlformats.org/package/2006/relationships"><Relationship Id="rId3" Type="http://schemas.openxmlformats.org/officeDocument/2006/relationships/package" Target="../embeddings/Microsoft_Excel_Worksheet43.xlsx"/><Relationship Id="rId2" Type="http://schemas.microsoft.com/office/2011/relationships/chartColorStyle" Target="colors44.xml"/><Relationship Id="rId1" Type="http://schemas.microsoft.com/office/2011/relationships/chartStyle" Target="style44.xml"/></Relationships>
</file>

<file path=ppt/charts/_rels/chart45.xml.rels><?xml version="1.0" encoding="UTF-8" standalone="yes"?>
<Relationships xmlns="http://schemas.openxmlformats.org/package/2006/relationships"><Relationship Id="rId3" Type="http://schemas.openxmlformats.org/officeDocument/2006/relationships/package" Target="../embeddings/Microsoft_Excel_Worksheet44.xlsx"/><Relationship Id="rId2" Type="http://schemas.microsoft.com/office/2011/relationships/chartColorStyle" Target="colors45.xml"/><Relationship Id="rId1" Type="http://schemas.microsoft.com/office/2011/relationships/chartStyle" Target="style45.xml"/></Relationships>
</file>

<file path=ppt/charts/_rels/chart46.xml.rels><?xml version="1.0" encoding="UTF-8" standalone="yes"?>
<Relationships xmlns="http://schemas.openxmlformats.org/package/2006/relationships"><Relationship Id="rId3" Type="http://schemas.openxmlformats.org/officeDocument/2006/relationships/package" Target="../embeddings/Microsoft_Excel_Worksheet45.xlsx"/><Relationship Id="rId2" Type="http://schemas.microsoft.com/office/2011/relationships/chartColorStyle" Target="colors46.xml"/><Relationship Id="rId1" Type="http://schemas.microsoft.com/office/2011/relationships/chartStyle" Target="style46.xml"/></Relationships>
</file>

<file path=ppt/charts/_rels/chart47.xml.rels><?xml version="1.0" encoding="UTF-8" standalone="yes"?>
<Relationships xmlns="http://schemas.openxmlformats.org/package/2006/relationships"><Relationship Id="rId3" Type="http://schemas.openxmlformats.org/officeDocument/2006/relationships/package" Target="../embeddings/Microsoft_Excel_Worksheet46.xlsx"/><Relationship Id="rId2" Type="http://schemas.microsoft.com/office/2011/relationships/chartColorStyle" Target="colors47.xml"/><Relationship Id="rId1" Type="http://schemas.microsoft.com/office/2011/relationships/chartStyle" Target="style47.xml"/></Relationships>
</file>

<file path=ppt/charts/_rels/chart48.xml.rels><?xml version="1.0" encoding="UTF-8" standalone="yes"?>
<Relationships xmlns="http://schemas.openxmlformats.org/package/2006/relationships"><Relationship Id="rId3" Type="http://schemas.openxmlformats.org/officeDocument/2006/relationships/package" Target="../embeddings/Microsoft_Excel_Worksheet47.xlsx"/><Relationship Id="rId2" Type="http://schemas.microsoft.com/office/2011/relationships/chartColorStyle" Target="colors48.xml"/><Relationship Id="rId1" Type="http://schemas.microsoft.com/office/2011/relationships/chartStyle" Target="style48.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FINANCES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Sheet1!$A$30:$A$34</c:f>
              <c:strCache>
                <c:ptCount val="4"/>
                <c:pt idx="0">
                  <c:v>Lost income from fundraising</c:v>
                </c:pt>
                <c:pt idx="1">
                  <c:v>Lost income from trading and other sources</c:v>
                </c:pt>
                <c:pt idx="2">
                  <c:v>Long-term risk to charity reserves</c:v>
                </c:pt>
                <c:pt idx="3">
                  <c:v>Short-term risk to charity reserves</c:v>
                </c:pt>
              </c:strCache>
            </c:strRef>
          </c:cat>
          <c:val>
            <c:numRef>
              <c:f>Sheet1!$B$30:$B$34</c:f>
              <c:numCache>
                <c:formatCode>0%</c:formatCode>
                <c:ptCount val="4"/>
                <c:pt idx="0">
                  <c:v>0.56436420722140002</c:v>
                </c:pt>
                <c:pt idx="1">
                  <c:v>0.37558869701730002</c:v>
                </c:pt>
                <c:pt idx="2">
                  <c:v>0.33359497645210001</c:v>
                </c:pt>
                <c:pt idx="3">
                  <c:v>0.2331240188383</c:v>
                </c:pt>
              </c:numCache>
            </c:numRef>
          </c:val>
          <c:extLst>
            <c:ext xmlns:c16="http://schemas.microsoft.com/office/drawing/2014/chart" uri="{C3380CC4-5D6E-409C-BE32-E72D297353CC}">
              <c16:uniqueId val="{00000000-D188-4654-9269-4E41DB104654}"/>
            </c:ext>
          </c:extLst>
        </c:ser>
        <c:dLbls>
          <c:showLegendKey val="0"/>
          <c:showVal val="0"/>
          <c:showCatName val="0"/>
          <c:showSerName val="0"/>
          <c:showPercent val="0"/>
          <c:showBubbleSize val="0"/>
        </c:dLbls>
        <c:gapWidth val="60"/>
        <c:axId val="406640736"/>
        <c:axId val="406641064"/>
      </c:barChart>
      <c:catAx>
        <c:axId val="4066407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6641064"/>
        <c:crosses val="autoZero"/>
        <c:auto val="1"/>
        <c:lblAlgn val="ctr"/>
        <c:lblOffset val="0"/>
        <c:noMultiLvlLbl val="0"/>
      </c:catAx>
      <c:valAx>
        <c:axId val="406641064"/>
        <c:scaling>
          <c:orientation val="minMax"/>
          <c:max val="1"/>
        </c:scaling>
        <c:delete val="1"/>
        <c:axPos val="t"/>
        <c:numFmt formatCode="0%" sourceLinked="1"/>
        <c:majorTickMark val="out"/>
        <c:minorTickMark val="none"/>
        <c:tickLblPos val="nextTo"/>
        <c:crossAx val="40664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001490284791891"/>
          <c:y val="3.2105067452815661E-2"/>
          <c:w val="0.50313976164802054"/>
          <c:h val="0.93578986509436868"/>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3"/>
                <c:pt idx="0">
                  <c:v>Net: Staffing and administration</c:v>
                </c:pt>
                <c:pt idx="1">
                  <c:v>Net: Financial response</c:v>
                </c:pt>
                <c:pt idx="2">
                  <c:v>Net: Change in service</c:v>
                </c:pt>
              </c:strCache>
            </c:strRef>
          </c:cat>
          <c:val>
            <c:numRef>
              <c:f>Sheet1!$B$2:$B$28</c:f>
              <c:numCache>
                <c:formatCode>0%</c:formatCode>
                <c:ptCount val="3"/>
                <c:pt idx="0">
                  <c:v>0.53100470957610002</c:v>
                </c:pt>
                <c:pt idx="1">
                  <c:v>0.59183673469389997</c:v>
                </c:pt>
                <c:pt idx="2">
                  <c:v>0.77472527472529995</c:v>
                </c:pt>
              </c:numCache>
            </c:numRef>
          </c:val>
          <c:extLst>
            <c:ext xmlns:c16="http://schemas.microsoft.com/office/drawing/2014/chart" uri="{C3380CC4-5D6E-409C-BE32-E72D297353CC}">
              <c16:uniqueId val="{00000000-2DE2-472B-825B-3653048CB21A}"/>
            </c:ext>
          </c:extLst>
        </c:ser>
        <c:dLbls>
          <c:showLegendKey val="0"/>
          <c:showVal val="0"/>
          <c:showCatName val="0"/>
          <c:showSerName val="0"/>
          <c:showPercent val="0"/>
          <c:showBubbleSize val="0"/>
        </c:dLbls>
        <c:gapWidth val="60"/>
        <c:axId val="414812880"/>
        <c:axId val="414817800"/>
      </c:barChart>
      <c:catAx>
        <c:axId val="41481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100"/>
        <c:noMultiLvlLbl val="0"/>
      </c:catAx>
      <c:valAx>
        <c:axId val="414817800"/>
        <c:scaling>
          <c:orientation val="minMax"/>
        </c:scaling>
        <c:delete val="1"/>
        <c:axPos val="b"/>
        <c:numFmt formatCode="0%" sourceLinked="1"/>
        <c:majorTickMark val="none"/>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2520890903043991"/>
          <c:y val="3.2105067452815661E-2"/>
          <c:w val="0.36423420094871339"/>
          <c:h val="0.93578986509436868"/>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1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2018-4322-8A69-A34BA960A0E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Frustration of not knowing when the charity will be able to resume its usual services/activities</c:v>
                </c:pt>
                <c:pt idx="1">
                  <c:v>We can’t do any long-term planning because of uncertainty</c:v>
                </c:pt>
                <c:pt idx="2">
                  <c:v>Changing the way the charity works</c:v>
                </c:pt>
                <c:pt idx="3">
                  <c:v>Closed or inaccessible premises meaning it is not possible to provide support, activities or services</c:v>
                </c:pt>
                <c:pt idx="4">
                  <c:v>Adapting to frequent changes of Government restrictions and guidance</c:v>
                </c:pt>
                <c:pt idx="5">
                  <c:v>We can’t help our beneficiaries as much as they need because of ongoing restrictions</c:v>
                </c:pt>
                <c:pt idx="6">
                  <c:v>Charity trustees and staff are having to spend more time planning and responding to ongoing changes</c:v>
                </c:pt>
                <c:pt idx="7">
                  <c:v>Extra challenges to ensure the health and wellbeing of staff/volunteers</c:v>
                </c:pt>
                <c:pt idx="8">
                  <c:v>We are having to find new ways of fundraising</c:v>
                </c:pt>
                <c:pt idx="9">
                  <c:v>It is more difficult to reach beneficiaries</c:v>
                </c:pt>
                <c:pt idx="10">
                  <c:v>We are having to spend more time looking for new sources of funding</c:v>
                </c:pt>
                <c:pt idx="11">
                  <c:v>Staff/trustee/volunteer fatigue or burnout from working on an emergency footing for an extended period</c:v>
                </c:pt>
                <c:pt idx="12">
                  <c:v>We have technological barriers to delivering support</c:v>
                </c:pt>
                <c:pt idx="13">
                  <c:v>None / Not affected by Covid-19</c:v>
                </c:pt>
                <c:pt idx="14">
                  <c:v>Something else</c:v>
                </c:pt>
                <c:pt idx="15">
                  <c:v>Don’t know</c:v>
                </c:pt>
              </c:strCache>
            </c:strRef>
          </c:cat>
          <c:val>
            <c:numRef>
              <c:f>Sheet1!$B$2:$B$17</c:f>
              <c:numCache>
                <c:formatCode>0%</c:formatCode>
                <c:ptCount val="16"/>
                <c:pt idx="0">
                  <c:v>0.59693877551020003</c:v>
                </c:pt>
                <c:pt idx="1">
                  <c:v>0.5</c:v>
                </c:pt>
                <c:pt idx="2">
                  <c:v>0.48430141287279999</c:v>
                </c:pt>
                <c:pt idx="3">
                  <c:v>0.4073783359498</c:v>
                </c:pt>
                <c:pt idx="4">
                  <c:v>0.34026687598119998</c:v>
                </c:pt>
                <c:pt idx="5">
                  <c:v>0.32967032967030002</c:v>
                </c:pt>
                <c:pt idx="6">
                  <c:v>0.3061224489796</c:v>
                </c:pt>
                <c:pt idx="7">
                  <c:v>0.29788069073779999</c:v>
                </c:pt>
                <c:pt idx="8">
                  <c:v>0.28728414442700001</c:v>
                </c:pt>
                <c:pt idx="9">
                  <c:v>0.23587127158560001</c:v>
                </c:pt>
                <c:pt idx="10">
                  <c:v>0.2327315541601</c:v>
                </c:pt>
                <c:pt idx="11">
                  <c:v>0.13932496075350001</c:v>
                </c:pt>
                <c:pt idx="12">
                  <c:v>0.12323390894819999</c:v>
                </c:pt>
                <c:pt idx="13">
                  <c:v>0.111852433281</c:v>
                </c:pt>
                <c:pt idx="14">
                  <c:v>6.4756671899529994E-2</c:v>
                </c:pt>
                <c:pt idx="15">
                  <c:v>3.532182103611E-3</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35"/>
        <c:axId val="403816560"/>
        <c:axId val="403821480"/>
      </c:barChart>
      <c:catAx>
        <c:axId val="403816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t"/>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Net: Uncertainty</c:v>
                </c:pt>
                <c:pt idx="1">
                  <c:v>Net: Can't provide services</c:v>
                </c:pt>
                <c:pt idx="2">
                  <c:v>Net: Changing ways of working</c:v>
                </c:pt>
                <c:pt idx="3">
                  <c:v>Net: Pressure on trustee / staff time</c:v>
                </c:pt>
                <c:pt idx="4">
                  <c:v>Net: Staff/trustee volunteer wellbeing</c:v>
                </c:pt>
                <c:pt idx="5">
                  <c:v>Net: Finding new ways of fundraising</c:v>
                </c:pt>
              </c:strCache>
            </c:strRef>
          </c:cat>
          <c:val>
            <c:numRef>
              <c:f>Sheet1!$B$2:$B$7</c:f>
              <c:numCache>
                <c:formatCode>0%</c:formatCode>
                <c:ptCount val="6"/>
                <c:pt idx="0">
                  <c:v>0.70211930926220001</c:v>
                </c:pt>
                <c:pt idx="1">
                  <c:v>0.6138147566719</c:v>
                </c:pt>
                <c:pt idx="2">
                  <c:v>0.59222919937209995</c:v>
                </c:pt>
                <c:pt idx="3">
                  <c:v>0.42817896389330001</c:v>
                </c:pt>
                <c:pt idx="4">
                  <c:v>0.29788069073779999</c:v>
                </c:pt>
                <c:pt idx="5">
                  <c:v>0.28728414442700001</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60"/>
        <c:axId val="403816560"/>
        <c:axId val="403821480"/>
      </c:barChart>
      <c:catAx>
        <c:axId val="403816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t"/>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35122443649272"/>
          <c:y val="2.3895823616835173E-2"/>
          <c:w val="0.48864877556350728"/>
          <c:h val="0.93428648505370326"/>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Pt>
            <c:idx val="12"/>
            <c:invertIfNegative val="0"/>
            <c:bubble3D val="0"/>
            <c:spPr>
              <a:solidFill>
                <a:schemeClr val="accent1"/>
              </a:solidFill>
              <a:ln>
                <a:noFill/>
              </a:ln>
              <a:effectLst/>
            </c:spPr>
            <c:extLst>
              <c:ext xmlns:c16="http://schemas.microsoft.com/office/drawing/2014/chart" uri="{C3380CC4-5D6E-409C-BE32-E72D297353CC}">
                <c16:uniqueId val="{00000000-7224-4C9F-90A2-1FB2D2FE65F9}"/>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Don’t know</c:v>
                </c:pt>
                <c:pt idx="1">
                  <c:v>Something else (Please say what)</c:v>
                </c:pt>
                <c:pt idx="2">
                  <c:v>Structural changes within my organisation</c:v>
                </c:pt>
                <c:pt idx="3">
                  <c:v>Increase in income for delivery of specific pieces of work</c:v>
                </c:pt>
                <c:pt idx="4">
                  <c:v>Greater volunteer engagement</c:v>
                </c:pt>
                <c:pt idx="5">
                  <c:v>Better engagement with local council/national government</c:v>
                </c:pt>
                <c:pt idx="6">
                  <c:v>Increased collaboration internally and/or with stakeholders</c:v>
                </c:pt>
                <c:pt idx="7">
                  <c:v>Developing better ways to meet beneficiaries’ needs</c:v>
                </c:pt>
                <c:pt idx="8">
                  <c:v>Stronger working relationships with other local charities, voluntary organisations or businesses</c:v>
                </c:pt>
                <c:pt idx="9">
                  <c:v>A stronger connection with local community</c:v>
                </c:pt>
                <c:pt idx="10">
                  <c:v>Better communication between charity trustees</c:v>
                </c:pt>
                <c:pt idx="11">
                  <c:v>Increased recognition of our work in the community</c:v>
                </c:pt>
                <c:pt idx="12">
                  <c:v>None / Not affected by Covid-19</c:v>
                </c:pt>
                <c:pt idx="13">
                  <c:v>Improved use of digital technology among beneficiaries</c:v>
                </c:pt>
                <c:pt idx="14">
                  <c:v>Improved use of digital technology among staff/volunteers</c:v>
                </c:pt>
              </c:strCache>
            </c:strRef>
          </c:cat>
          <c:val>
            <c:numRef>
              <c:f>Sheet1!$B$2:$B$16</c:f>
              <c:numCache>
                <c:formatCode>0%</c:formatCode>
                <c:ptCount val="15"/>
                <c:pt idx="0">
                  <c:v>2.080062794349E-2</c:v>
                </c:pt>
                <c:pt idx="1">
                  <c:v>4.2778649921510002E-2</c:v>
                </c:pt>
                <c:pt idx="2">
                  <c:v>4.709576138148E-2</c:v>
                </c:pt>
                <c:pt idx="3">
                  <c:v>5.1020408163269998E-2</c:v>
                </c:pt>
                <c:pt idx="4">
                  <c:v>6.1616954474099997E-2</c:v>
                </c:pt>
                <c:pt idx="5">
                  <c:v>7.2605965463110003E-2</c:v>
                </c:pt>
                <c:pt idx="6">
                  <c:v>9.5761381475669996E-2</c:v>
                </c:pt>
                <c:pt idx="7">
                  <c:v>0.1240188383046</c:v>
                </c:pt>
                <c:pt idx="8">
                  <c:v>0.12519623233909999</c:v>
                </c:pt>
                <c:pt idx="9">
                  <c:v>0.14678178963890001</c:v>
                </c:pt>
                <c:pt idx="10">
                  <c:v>0.1507064364207</c:v>
                </c:pt>
                <c:pt idx="11">
                  <c:v>0.1628728414443</c:v>
                </c:pt>
                <c:pt idx="12">
                  <c:v>0.26962323390889997</c:v>
                </c:pt>
                <c:pt idx="13">
                  <c:v>0.27511773940349998</c:v>
                </c:pt>
                <c:pt idx="14">
                  <c:v>0.46742543171110001</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35"/>
        <c:axId val="403816560"/>
        <c:axId val="403821480"/>
      </c:barChart>
      <c:catAx>
        <c:axId val="403816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b"/>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Net: Positive structural changes</c:v>
                </c:pt>
                <c:pt idx="1">
                  <c:v>Net: Higher income for some work</c:v>
                </c:pt>
                <c:pt idx="2">
                  <c:v>Net: New ways of delivering service</c:v>
                </c:pt>
                <c:pt idx="3">
                  <c:v>Net: Better communications</c:v>
                </c:pt>
                <c:pt idx="4">
                  <c:v>Net: Better engagement with volunteers/stakeholders/community</c:v>
                </c:pt>
                <c:pt idx="5">
                  <c:v>Net: Better IT skills</c:v>
                </c:pt>
              </c:strCache>
            </c:strRef>
          </c:cat>
          <c:val>
            <c:numRef>
              <c:f>Sheet1!$B$2:$B$7</c:f>
              <c:numCache>
                <c:formatCode>0%</c:formatCode>
                <c:ptCount val="6"/>
                <c:pt idx="0">
                  <c:v>4.709576138148E-2</c:v>
                </c:pt>
                <c:pt idx="1">
                  <c:v>5.1020408163269998E-2</c:v>
                </c:pt>
                <c:pt idx="2">
                  <c:v>0.1240188383046</c:v>
                </c:pt>
                <c:pt idx="3">
                  <c:v>0.2162480376766</c:v>
                </c:pt>
                <c:pt idx="4">
                  <c:v>0.31436420722140002</c:v>
                </c:pt>
                <c:pt idx="5">
                  <c:v>0.53492935635789995</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60"/>
        <c:axId val="403816560"/>
        <c:axId val="403821480"/>
      </c:barChart>
      <c:catAx>
        <c:axId val="403816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b"/>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NET</c:v>
                </c:pt>
              </c:strCache>
            </c:strRef>
          </c:tx>
          <c:spPr>
            <a:solidFill>
              <a:schemeClr val="accent3"/>
            </a:solidFill>
          </c:spPr>
          <c:dPt>
            <c:idx val="0"/>
            <c:bubble3D val="0"/>
            <c:spPr>
              <a:solidFill>
                <a:schemeClr val="accent1"/>
              </a:solidFill>
              <a:ln>
                <a:noFill/>
              </a:ln>
              <a:effectLst/>
            </c:spPr>
            <c:extLst>
              <c:ext xmlns:c16="http://schemas.microsoft.com/office/drawing/2014/chart" uri="{C3380CC4-5D6E-409C-BE32-E72D297353CC}">
                <c16:uniqueId val="{00000000-DA23-43DA-9C55-BD6C30CA0EAD}"/>
              </c:ext>
            </c:extLst>
          </c:dPt>
          <c:dPt>
            <c:idx val="1"/>
            <c:bubble3D val="0"/>
            <c:spPr>
              <a:solidFill>
                <a:schemeClr val="accent3"/>
              </a:solidFill>
              <a:ln>
                <a:noFill/>
              </a:ln>
              <a:effectLst/>
            </c:spPr>
            <c:extLst>
              <c:ext xmlns:c16="http://schemas.microsoft.com/office/drawing/2014/chart" uri="{C3380CC4-5D6E-409C-BE32-E72D297353CC}">
                <c16:uniqueId val="{00000003-0F69-4DDB-884D-F7D488AB9550}"/>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Did furlough</c:v>
                </c:pt>
                <c:pt idx="1">
                  <c:v>Did not furlough</c:v>
                </c:pt>
              </c:strCache>
            </c:strRef>
          </c:cat>
          <c:val>
            <c:numRef>
              <c:f>Sheet1!$B$2:$B$3</c:f>
              <c:numCache>
                <c:formatCode>0%</c:formatCode>
                <c:ptCount val="2"/>
                <c:pt idx="0">
                  <c:v>0.15</c:v>
                </c:pt>
                <c:pt idx="1">
                  <c:v>0.85</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18859954968517E-2"/>
          <c:y val="6.1377521466598271E-2"/>
          <c:w val="0.94562280090062967"/>
          <c:h val="0.6644917575304834"/>
        </c:manualLayout>
      </c:layout>
      <c:barChart>
        <c:barDir val="col"/>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A161-4F6E-9F0D-84E36BAFC62E}"/>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A161-4F6E-9F0D-84E36BAFC62E}"/>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Less than 25%...</c:v>
                </c:pt>
                <c:pt idx="1">
                  <c:v>Between 26% and 50%...</c:v>
                </c:pt>
                <c:pt idx="2">
                  <c:v>Between 51% and 75%...</c:v>
                </c:pt>
                <c:pt idx="3">
                  <c:v>Over 75%...</c:v>
                </c:pt>
                <c:pt idx="4">
                  <c:v>Don’t know</c:v>
                </c:pt>
                <c:pt idx="5">
                  <c:v>Prefer not to say</c:v>
                </c:pt>
              </c:strCache>
            </c:strRef>
          </c:cat>
          <c:val>
            <c:numRef>
              <c:f>Sheet1!$B$2:$B$7</c:f>
              <c:numCache>
                <c:formatCode>0%</c:formatCode>
                <c:ptCount val="6"/>
                <c:pt idx="0">
                  <c:v>0.20540540540540542</c:v>
                </c:pt>
                <c:pt idx="1">
                  <c:v>0.20540540540540542</c:v>
                </c:pt>
                <c:pt idx="2">
                  <c:v>0.10540540540540541</c:v>
                </c:pt>
                <c:pt idx="3">
                  <c:v>0.47297297297297297</c:v>
                </c:pt>
                <c:pt idx="4">
                  <c:v>8.1081081081081086E-3</c:v>
                </c:pt>
                <c:pt idx="5">
                  <c:v>2.7027027027027029E-3</c:v>
                </c:pt>
              </c:numCache>
            </c:numRef>
          </c:val>
          <c:extLst>
            <c:ext xmlns:c16="http://schemas.microsoft.com/office/drawing/2014/chart" uri="{C3380CC4-5D6E-409C-BE32-E72D297353CC}">
              <c16:uniqueId val="{00000004-1CC6-4281-824A-072E0F8555BF}"/>
            </c:ext>
          </c:extLst>
        </c:ser>
        <c:dLbls>
          <c:showLegendKey val="0"/>
          <c:showVal val="0"/>
          <c:showCatName val="0"/>
          <c:showSerName val="0"/>
          <c:showPercent val="0"/>
          <c:showBubbleSize val="0"/>
        </c:dLbls>
        <c:gapWidth val="100"/>
        <c:axId val="411276824"/>
        <c:axId val="411278792"/>
      </c:barChart>
      <c:catAx>
        <c:axId val="4112768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r>
                  <a:rPr lang="en-GB" sz="1000" dirty="0" smtClean="0">
                    <a:latin typeface="Segoe UI" panose="020B0502040204020203" pitchFamily="34" charset="0"/>
                    <a:cs typeface="Segoe UI" panose="020B0502040204020203" pitchFamily="34" charset="0"/>
                  </a:rPr>
                  <a:t>… of the</a:t>
                </a:r>
                <a:r>
                  <a:rPr lang="en-GB" sz="1000" baseline="0" dirty="0" smtClean="0">
                    <a:latin typeface="Segoe UI" panose="020B0502040204020203" pitchFamily="34" charset="0"/>
                    <a:cs typeface="Segoe UI" panose="020B0502040204020203" pitchFamily="34" charset="0"/>
                  </a:rPr>
                  <a:t> p</a:t>
                </a:r>
                <a:r>
                  <a:rPr lang="en-GB" sz="1000" dirty="0" smtClean="0">
                    <a:latin typeface="Segoe UI" panose="020B0502040204020203" pitchFamily="34" charset="0"/>
                    <a:cs typeface="Segoe UI" panose="020B0502040204020203" pitchFamily="34" charset="0"/>
                  </a:rPr>
                  <a:t>re-COVID</a:t>
                </a:r>
                <a:r>
                  <a:rPr lang="en-GB" sz="1000" baseline="0" dirty="0" smtClean="0">
                    <a:latin typeface="Segoe UI" panose="020B0502040204020203" pitchFamily="34" charset="0"/>
                    <a:cs typeface="Segoe UI" panose="020B0502040204020203" pitchFamily="34" charset="0"/>
                  </a:rPr>
                  <a:t> paid staff headcount</a:t>
                </a:r>
                <a:endParaRPr lang="en-GB" sz="1000" dirty="0">
                  <a:latin typeface="Segoe UI" panose="020B0502040204020203" pitchFamily="34" charset="0"/>
                  <a:cs typeface="Segoe UI" panose="020B0502040204020203" pitchFamily="34" charset="0"/>
                </a:endParaRPr>
              </a:p>
            </c:rich>
          </c:tx>
          <c:layout>
            <c:manualLayout>
              <c:xMode val="edge"/>
              <c:yMode val="edge"/>
              <c:x val="0.16968130403855208"/>
              <c:y val="0.8685508089552382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1278792"/>
        <c:crosses val="autoZero"/>
        <c:auto val="1"/>
        <c:lblAlgn val="ctr"/>
        <c:lblOffset val="100"/>
        <c:noMultiLvlLbl val="0"/>
      </c:catAx>
      <c:valAx>
        <c:axId val="411278792"/>
        <c:scaling>
          <c:orientation val="minMax"/>
        </c:scaling>
        <c:delete val="1"/>
        <c:axPos val="l"/>
        <c:numFmt formatCode="0%" sourceLinked="1"/>
        <c:majorTickMark val="out"/>
        <c:minorTickMark val="none"/>
        <c:tickLblPos val="nextTo"/>
        <c:crossAx val="4112768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079096700709703"/>
          <c:y val="0.13995276043585561"/>
          <c:w val="0.74110402196287639"/>
          <c:h val="0.74375032819505571"/>
        </c:manualLayout>
      </c:layout>
      <c:pieChart>
        <c:varyColors val="1"/>
        <c:ser>
          <c:idx val="0"/>
          <c:order val="0"/>
          <c:spPr>
            <a:solidFill>
              <a:schemeClr val="accent3"/>
            </a:solidFill>
          </c:spPr>
          <c:dPt>
            <c:idx val="0"/>
            <c:bubble3D val="0"/>
            <c:spPr>
              <a:solidFill>
                <a:schemeClr val="accent1"/>
              </a:solidFill>
              <a:ln>
                <a:noFill/>
              </a:ln>
              <a:effectLst/>
            </c:spPr>
            <c:extLst>
              <c:ext xmlns:c16="http://schemas.microsoft.com/office/drawing/2014/chart" uri="{C3380CC4-5D6E-409C-BE32-E72D297353CC}">
                <c16:uniqueId val="{00000000-DA23-43DA-9C55-BD6C30CA0EAD}"/>
              </c:ext>
            </c:extLst>
          </c:dPt>
          <c:dPt>
            <c:idx val="1"/>
            <c:bubble3D val="0"/>
            <c:spPr>
              <a:solidFill>
                <a:schemeClr val="accent3"/>
              </a:solidFill>
              <a:ln>
                <a:noFill/>
              </a:ln>
              <a:effectLst/>
            </c:spPr>
            <c:extLst>
              <c:ext xmlns:c16="http://schemas.microsoft.com/office/drawing/2014/chart" uri="{C3380CC4-5D6E-409C-BE32-E72D297353CC}">
                <c16:uniqueId val="{00000003-F18A-4DEB-BC0E-20E22319708F}"/>
              </c:ext>
            </c:extLst>
          </c:dPt>
          <c:dLbls>
            <c:dLbl>
              <c:idx val="0"/>
              <c:layout>
                <c:manualLayout>
                  <c:x val="6.1934940411499467E-2"/>
                  <c:y val="0"/>
                </c:manualLayout>
              </c:layout>
              <c:tx>
                <c:rich>
                  <a:bodyPr rot="0" spcFirstLastPara="1" vertOverflow="ellipsis" vert="horz" wrap="square" lIns="38100" tIns="19050" rIns="38100" bIns="19050" anchor="ctr" anchorCtr="1">
                    <a:spAutoFit/>
                  </a:bodyPr>
                  <a:lstStyle/>
                  <a:p>
                    <a:pPr>
                      <a:defRPr sz="1050" b="0" i="0" u="none" strike="noStrike" kern="1200" baseline="0">
                        <a:solidFill>
                          <a:schemeClr val="accent1"/>
                        </a:solidFill>
                        <a:latin typeface="Segoe UI" panose="020B0502040204020203" pitchFamily="34" charset="0"/>
                        <a:ea typeface="+mn-ea"/>
                        <a:cs typeface="Segoe UI" panose="020B0502040204020203" pitchFamily="34" charset="0"/>
                      </a:defRPr>
                    </a:pPr>
                    <a:fld id="{D52E208E-CDA8-4073-894C-7C56AA2B568F}" type="CATEGORYNAME">
                      <a:rPr lang="en-GB" sz="1050" smtClean="0">
                        <a:solidFill>
                          <a:schemeClr val="accent1"/>
                        </a:solidFill>
                        <a:latin typeface="Segoe UI" panose="020B0502040204020203" pitchFamily="34" charset="0"/>
                        <a:cs typeface="Segoe UI" panose="020B0502040204020203" pitchFamily="34" charset="0"/>
                      </a:rPr>
                      <a:pPr>
                        <a:defRPr sz="1050">
                          <a:solidFill>
                            <a:schemeClr val="accent1"/>
                          </a:solidFill>
                          <a:latin typeface="Segoe UI" panose="020B0502040204020203" pitchFamily="34" charset="0"/>
                          <a:cs typeface="Segoe UI" panose="020B0502040204020203" pitchFamily="34" charset="0"/>
                        </a:defRPr>
                      </a:pPr>
                      <a:t>[CATEGORY NAME]</a:t>
                    </a:fld>
                    <a:r>
                      <a:rPr lang="en-GB" sz="1050" baseline="0" dirty="0" smtClean="0">
                        <a:solidFill>
                          <a:schemeClr val="accent1"/>
                        </a:solidFill>
                        <a:latin typeface="Segoe UI" panose="020B0502040204020203" pitchFamily="34" charset="0"/>
                        <a:cs typeface="Segoe UI" panose="020B0502040204020203" pitchFamily="34" charset="0"/>
                      </a:rPr>
                      <a:t> </a:t>
                    </a:r>
                    <a:fld id="{C3299C4C-9B99-41FD-AB74-1151EB36365B}" type="VALUE">
                      <a:rPr lang="en-GB" sz="1050" baseline="0">
                        <a:solidFill>
                          <a:schemeClr val="accent1"/>
                        </a:solidFill>
                        <a:latin typeface="Segoe UI" panose="020B0502040204020203" pitchFamily="34" charset="0"/>
                        <a:cs typeface="Segoe UI" panose="020B0502040204020203" pitchFamily="34" charset="0"/>
                      </a:rPr>
                      <a:pPr>
                        <a:defRPr sz="1050">
                          <a:solidFill>
                            <a:schemeClr val="accent1"/>
                          </a:solidFill>
                          <a:latin typeface="Segoe UI" panose="020B0502040204020203" pitchFamily="34" charset="0"/>
                          <a:cs typeface="Segoe UI" panose="020B0502040204020203" pitchFamily="34" charset="0"/>
                        </a:defRPr>
                      </a:pPr>
                      <a:t>[VALUE]</a:t>
                    </a:fld>
                    <a:endParaRPr lang="en-GB" sz="1050" baseline="0" dirty="0" smtClean="0">
                      <a:solidFill>
                        <a:schemeClr val="accent1"/>
                      </a:solidFill>
                      <a:latin typeface="Segoe UI" panose="020B0502040204020203" pitchFamily="34" charset="0"/>
                      <a:cs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39996089670974377"/>
                      <c:h val="0.18863575570685226"/>
                    </c:manualLayout>
                  </c15:layout>
                  <c15:dlblFieldTable/>
                  <c15:showDataLabelsRange val="0"/>
                </c:ext>
                <c:ext xmlns:c16="http://schemas.microsoft.com/office/drawing/2014/chart" uri="{C3380CC4-5D6E-409C-BE32-E72D297353CC}">
                  <c16:uniqueId val="{00000000-DA23-43DA-9C55-BD6C30CA0EAD}"/>
                </c:ext>
              </c:extLst>
            </c:dLbl>
            <c:dLbl>
              <c:idx val="1"/>
              <c:tx>
                <c:rich>
                  <a:bodyPr/>
                  <a:lstStyle/>
                  <a:p>
                    <a:fld id="{8DAE3C2F-C3F1-4A73-8B07-D4952ACE22F4}" type="CATEGORYNAME">
                      <a:rPr lang="en-GB" smtClean="0"/>
                      <a:pPr/>
                      <a:t>[CATEGORY NAME]</a:t>
                    </a:fld>
                    <a:r>
                      <a:rPr lang="en-GB" baseline="0" smtClean="0"/>
                      <a:t> </a:t>
                    </a:r>
                    <a:fld id="{C01C5264-FD3B-4A8B-A8DC-98224F8BFEA5}" type="VALUE">
                      <a:rPr lang="en-GB" baseline="0"/>
                      <a:pPr/>
                      <a:t>[VALUE]</a:t>
                    </a:fld>
                    <a:endParaRPr lang="en-GB" baseline="0" smtClean="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18A-4DEB-BC0E-20E22319708F}"/>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showLeaderLines val="1"/>
            <c:leaderLines>
              <c:spPr>
                <a:ln w="9525" cap="flat" cmpd="sng" algn="ctr">
                  <a:solidFill>
                    <a:schemeClr val="accent1"/>
                  </a:solidFill>
                  <a:round/>
                </a:ln>
                <a:effectLst/>
              </c:spPr>
            </c:leaderLines>
            <c:extLst>
              <c:ext xmlns:c15="http://schemas.microsoft.com/office/drawing/2012/chart" uri="{CE6537A1-D6FC-4f65-9D91-7224C49458BB}"/>
            </c:extLst>
          </c:dLbls>
          <c:cat>
            <c:strRef>
              <c:f>Sheet1!$D$2:$D$3</c:f>
              <c:strCache>
                <c:ptCount val="2"/>
                <c:pt idx="0">
                  <c:v>Did make staff redundant</c:v>
                </c:pt>
                <c:pt idx="1">
                  <c:v>Did not make any staff redundant</c:v>
                </c:pt>
              </c:strCache>
            </c:strRef>
          </c:cat>
          <c:val>
            <c:numRef>
              <c:f>Sheet1!$E$2:$E$3</c:f>
              <c:numCache>
                <c:formatCode>0%</c:formatCode>
                <c:ptCount val="2"/>
                <c:pt idx="0">
                  <c:v>3.1004709576140002E-2</c:v>
                </c:pt>
                <c:pt idx="1">
                  <c:v>0.96899529042389998</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53512339177985"/>
          <c:y val="0.20288056967296861"/>
          <c:w val="0.56746640477020138"/>
          <c:h val="0.69667889932375837"/>
        </c:manualLayout>
      </c:layout>
      <c:pieChart>
        <c:varyColors val="1"/>
        <c:ser>
          <c:idx val="0"/>
          <c:order val="0"/>
          <c:tx>
            <c:strRef>
              <c:f>Sheet1!$B$1</c:f>
              <c:strCache>
                <c:ptCount val="1"/>
                <c:pt idx="0">
                  <c:v>NET</c:v>
                </c:pt>
              </c:strCache>
            </c:strRef>
          </c:tx>
          <c:spPr>
            <a:solidFill>
              <a:schemeClr val="accent3"/>
            </a:solidFill>
          </c:spPr>
          <c:dPt>
            <c:idx val="0"/>
            <c:bubble3D val="0"/>
            <c:spPr>
              <a:solidFill>
                <a:schemeClr val="accent1"/>
              </a:solidFill>
              <a:ln>
                <a:noFill/>
              </a:ln>
              <a:effectLst/>
            </c:spPr>
            <c:extLst>
              <c:ext xmlns:c16="http://schemas.microsoft.com/office/drawing/2014/chart" uri="{C3380CC4-5D6E-409C-BE32-E72D297353CC}">
                <c16:uniqueId val="{00000000-EB24-4454-A811-06C1B3819CAB}"/>
              </c:ext>
            </c:extLst>
          </c:dPt>
          <c:dPt>
            <c:idx val="1"/>
            <c:bubble3D val="0"/>
            <c:spPr>
              <a:solidFill>
                <a:schemeClr val="accent3">
                  <a:lumMod val="75000"/>
                </a:schemeClr>
              </a:solidFill>
              <a:ln>
                <a:noFill/>
              </a:ln>
              <a:effectLst/>
            </c:spPr>
            <c:extLst>
              <c:ext xmlns:c16="http://schemas.microsoft.com/office/drawing/2014/chart" uri="{C3380CC4-5D6E-409C-BE32-E72D297353CC}">
                <c16:uniqueId val="{00000003-EB24-4454-A811-06C1B3819CAB}"/>
              </c:ext>
            </c:extLst>
          </c:dPt>
          <c:dPt>
            <c:idx val="2"/>
            <c:bubble3D val="0"/>
            <c:spPr>
              <a:solidFill>
                <a:schemeClr val="bg1">
                  <a:lumMod val="75000"/>
                </a:schemeClr>
              </a:solidFill>
              <a:ln>
                <a:noFill/>
              </a:ln>
              <a:effectLst/>
            </c:spPr>
            <c:extLst>
              <c:ext xmlns:c16="http://schemas.microsoft.com/office/drawing/2014/chart" uri="{C3380CC4-5D6E-409C-BE32-E72D297353CC}">
                <c16:uniqueId val="{00000002-EB24-4454-A811-06C1B3819CAB}"/>
              </c:ext>
            </c:extLst>
          </c:dPt>
          <c:dPt>
            <c:idx val="3"/>
            <c:bubble3D val="0"/>
            <c:spPr>
              <a:solidFill>
                <a:schemeClr val="accent4"/>
              </a:solidFill>
              <a:ln>
                <a:noFill/>
              </a:ln>
              <a:effectLst/>
            </c:spPr>
            <c:extLst>
              <c:ext xmlns:c16="http://schemas.microsoft.com/office/drawing/2014/chart" uri="{C3380CC4-5D6E-409C-BE32-E72D297353CC}">
                <c16:uniqueId val="{00000001-EB24-4454-A811-06C1B3819CAB}"/>
              </c:ext>
            </c:extLst>
          </c:dPt>
          <c:dLbls>
            <c:dLbl>
              <c:idx val="0"/>
              <c:layout>
                <c:manualLayout>
                  <c:x val="0.1214080143342004"/>
                  <c:y val="1.1564073381816455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mn-lt"/>
                        <a:ea typeface="+mn-ea"/>
                        <a:cs typeface="+mn-cs"/>
                      </a:defRPr>
                    </a:pPr>
                    <a:fld id="{2D48AA61-A22F-467F-A0D4-36A4B86777B6}" type="CATEGORYNAME">
                      <a:rPr lang="en-US" sz="1000">
                        <a:solidFill>
                          <a:schemeClr val="accent1"/>
                        </a:solidFill>
                        <a:latin typeface="Segoe UI" panose="020B0502040204020203" pitchFamily="34" charset="0"/>
                      </a:rPr>
                      <a:pPr>
                        <a:defRPr sz="1000">
                          <a:solidFill>
                            <a:schemeClr val="accent1"/>
                          </a:solidFill>
                        </a:defRPr>
                      </a:pPr>
                      <a:t>[CATEGORY NAME]</a:t>
                    </a:fld>
                    <a:r>
                      <a:rPr lang="en-US" sz="1000" baseline="0" dirty="0">
                        <a:solidFill>
                          <a:schemeClr val="accent1"/>
                        </a:solidFill>
                        <a:latin typeface="Segoe UI" panose="020B0502040204020203" pitchFamily="34" charset="0"/>
                      </a:rPr>
                      <a:t>, </a:t>
                    </a:r>
                    <a:fld id="{1D8E7964-33A6-4BCB-ADFE-01BA6F546E80}" type="VALUE">
                      <a:rPr lang="en-US" sz="1000" baseline="0">
                        <a:solidFill>
                          <a:schemeClr val="accent1"/>
                        </a:solidFill>
                        <a:latin typeface="Segoe UI" panose="020B0502040204020203" pitchFamily="34" charset="0"/>
                      </a:rPr>
                      <a:pPr>
                        <a:defRPr sz="1000">
                          <a:solidFill>
                            <a:schemeClr val="accent1"/>
                          </a:solidFill>
                        </a:defRPr>
                      </a:pPr>
                      <a:t>[VALUE]</a:t>
                    </a:fld>
                    <a:endParaRPr lang="en-US" sz="1000" baseline="0" dirty="0">
                      <a:solidFill>
                        <a:schemeClr val="accent1"/>
                      </a:solidFill>
                      <a:latin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EB24-4454-A811-06C1B3819CAB}"/>
                </c:ext>
              </c:extLst>
            </c:dLbl>
            <c:dLbl>
              <c:idx val="1"/>
              <c:tx>
                <c:rich>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fld id="{16D6C0D4-6CF6-429F-9EF2-2852A2D4A9C5}" type="CATEGORYNAME">
                      <a:rPr lang="en-US" sz="1000">
                        <a:latin typeface="Segoe UI" panose="020B0502040204020203" pitchFamily="34" charset="0"/>
                      </a:rPr>
                      <a:pPr>
                        <a:defRPr sz="1000">
                          <a:solidFill>
                            <a:schemeClr val="bg1"/>
                          </a:solidFill>
                        </a:defRPr>
                      </a:pPr>
                      <a:t>[CATEGORY NAME]</a:t>
                    </a:fld>
                    <a:r>
                      <a:rPr lang="en-US" sz="1000" baseline="0" dirty="0">
                        <a:latin typeface="Segoe UI" panose="020B0502040204020203" pitchFamily="34" charset="0"/>
                      </a:rPr>
                      <a:t>, </a:t>
                    </a:r>
                    <a:fld id="{DB6A358D-8674-4A2B-803B-0E555CC1D0F2}" type="VALUE">
                      <a:rPr lang="en-US" sz="1000" baseline="0">
                        <a:latin typeface="Segoe UI" panose="020B0502040204020203" pitchFamily="34" charset="0"/>
                      </a:rPr>
                      <a:pPr>
                        <a:defRPr sz="1000">
                          <a:solidFill>
                            <a:schemeClr val="bg1"/>
                          </a:solidFill>
                        </a:defRPr>
                      </a:pPr>
                      <a:t>[VALUE]</a:t>
                    </a:fld>
                    <a:endParaRPr lang="en-US" sz="1000" baseline="0" dirty="0">
                      <a:latin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B24-4454-A811-06C1B3819CAB}"/>
                </c:ext>
              </c:extLst>
            </c:dLbl>
            <c:dLbl>
              <c:idx val="2"/>
              <c:tx>
                <c:rich>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fld id="{A6DF55DA-C772-4E63-982D-340EB6AC1BD0}" type="CATEGORYNAME">
                      <a:rPr lang="en-US" sz="1000">
                        <a:latin typeface="Segoe UI" panose="020B0502040204020203" pitchFamily="34" charset="0"/>
                      </a:rPr>
                      <a:pPr>
                        <a:defRPr sz="1000">
                          <a:solidFill>
                            <a:schemeClr val="bg1"/>
                          </a:solidFill>
                        </a:defRPr>
                      </a:pPr>
                      <a:t>[CATEGORY NAME]</a:t>
                    </a:fld>
                    <a:r>
                      <a:rPr lang="en-US" sz="1000" baseline="0" dirty="0">
                        <a:latin typeface="Segoe UI" panose="020B0502040204020203" pitchFamily="34" charset="0"/>
                      </a:rPr>
                      <a:t>, </a:t>
                    </a:r>
                    <a:fld id="{9B2BD672-21AE-437E-8AFA-C5DCF2015F94}" type="VALUE">
                      <a:rPr lang="en-US" sz="1000" baseline="0">
                        <a:latin typeface="Segoe UI" panose="020B0502040204020203" pitchFamily="34" charset="0"/>
                      </a:rPr>
                      <a:pPr>
                        <a:defRPr sz="1000">
                          <a:solidFill>
                            <a:schemeClr val="bg1"/>
                          </a:solidFill>
                        </a:defRPr>
                      </a:pPr>
                      <a:t>[VALUE]</a:t>
                    </a:fld>
                    <a:endParaRPr lang="en-US" sz="1000" baseline="0" dirty="0">
                      <a:latin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EB24-4454-A811-06C1B3819CAB}"/>
                </c:ext>
              </c:extLst>
            </c:dLbl>
            <c:dLbl>
              <c:idx val="3"/>
              <c:layout>
                <c:manualLayout>
                  <c:x val="-0.13884787293479131"/>
                  <c:y val="-2.127102126952754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accent4">
                            <a:lumMod val="75000"/>
                          </a:schemeClr>
                        </a:solidFill>
                        <a:latin typeface="+mn-lt"/>
                        <a:ea typeface="+mn-ea"/>
                        <a:cs typeface="+mn-cs"/>
                      </a:defRPr>
                    </a:pPr>
                    <a:fld id="{04A5C81A-7B38-4FF4-9030-02546C4E23F6}" type="CATEGORYNAME">
                      <a:rPr lang="en-GB" sz="1000">
                        <a:solidFill>
                          <a:schemeClr val="accent4">
                            <a:lumMod val="75000"/>
                          </a:schemeClr>
                        </a:solidFill>
                        <a:latin typeface="Segoe UI" panose="020B0502040204020203" pitchFamily="34" charset="0"/>
                      </a:rPr>
                      <a:pPr>
                        <a:defRPr sz="1000">
                          <a:solidFill>
                            <a:schemeClr val="accent4">
                              <a:lumMod val="75000"/>
                            </a:schemeClr>
                          </a:solidFill>
                        </a:defRPr>
                      </a:pPr>
                      <a:t>[CATEGORY NAME]</a:t>
                    </a:fld>
                    <a:r>
                      <a:rPr lang="en-GB" sz="1000" baseline="0" dirty="0">
                        <a:solidFill>
                          <a:schemeClr val="accent4">
                            <a:lumMod val="75000"/>
                          </a:schemeClr>
                        </a:solidFill>
                        <a:latin typeface="Segoe UI" panose="020B0502040204020203" pitchFamily="34" charset="0"/>
                      </a:rPr>
                      <a:t>, </a:t>
                    </a:r>
                    <a:fld id="{7A7DC95E-16A7-4D10-A66E-6BE7C514A96D}" type="VALUE">
                      <a:rPr lang="en-GB" sz="1000" baseline="0">
                        <a:solidFill>
                          <a:schemeClr val="accent4">
                            <a:lumMod val="75000"/>
                          </a:schemeClr>
                        </a:solidFill>
                        <a:latin typeface="Segoe UI" panose="020B0502040204020203" pitchFamily="34" charset="0"/>
                      </a:rPr>
                      <a:pPr>
                        <a:defRPr sz="1000">
                          <a:solidFill>
                            <a:schemeClr val="accent4">
                              <a:lumMod val="75000"/>
                            </a:schemeClr>
                          </a:solidFill>
                        </a:defRPr>
                      </a:pPr>
                      <a:t>[VALUE]</a:t>
                    </a:fld>
                    <a:endParaRPr lang="en-GB" sz="1000" baseline="0" dirty="0">
                      <a:solidFill>
                        <a:schemeClr val="accent4">
                          <a:lumMod val="75000"/>
                        </a:schemeClr>
                      </a:solidFill>
                      <a:latin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lumMod val="7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B24-4454-A811-06C1B3819CA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lumMod val="6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accent4">
                      <a:lumMod val="75000"/>
                    </a:schemeClr>
                  </a:solidFill>
                  <a:round/>
                </a:ln>
                <a:effectLst/>
              </c:spPr>
            </c:leaderLines>
            <c:extLst>
              <c:ext xmlns:c15="http://schemas.microsoft.com/office/drawing/2012/chart" uri="{CE6537A1-D6FC-4f65-9D91-7224C49458BB}"/>
            </c:extLst>
          </c:dLbls>
          <c:cat>
            <c:strRef>
              <c:f>Sheet1!$A$2:$A$6</c:f>
              <c:strCache>
                <c:ptCount val="4"/>
                <c:pt idx="0">
                  <c:v>Yes</c:v>
                </c:pt>
                <c:pt idx="1">
                  <c:v>No</c:v>
                </c:pt>
                <c:pt idx="2">
                  <c:v>Don’t know</c:v>
                </c:pt>
                <c:pt idx="3">
                  <c:v>Prefer not to say</c:v>
                </c:pt>
              </c:strCache>
            </c:strRef>
          </c:cat>
          <c:val>
            <c:numRef>
              <c:f>Sheet1!$B$2:$B$6</c:f>
              <c:numCache>
                <c:formatCode>0%</c:formatCode>
                <c:ptCount val="4"/>
                <c:pt idx="0">
                  <c:v>3.2488114104600001E-2</c:v>
                </c:pt>
                <c:pt idx="1">
                  <c:v>0.80071315372420004</c:v>
                </c:pt>
                <c:pt idx="2">
                  <c:v>0.14223454833599999</c:v>
                </c:pt>
                <c:pt idx="3">
                  <c:v>2.4564183835180001E-2</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May-20</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Major increase</c:v>
                </c:pt>
                <c:pt idx="1">
                  <c:v>A moderate increase</c:v>
                </c:pt>
                <c:pt idx="2">
                  <c:v>A slight increase</c:v>
                </c:pt>
                <c:pt idx="3">
                  <c:v>It has had no effect</c:v>
                </c:pt>
                <c:pt idx="4">
                  <c:v>A slight decrease</c:v>
                </c:pt>
                <c:pt idx="5">
                  <c:v>A moderate decrease</c:v>
                </c:pt>
                <c:pt idx="6">
                  <c:v>A major decrease</c:v>
                </c:pt>
                <c:pt idx="7">
                  <c:v>N/A - my charity does not use volunteers</c:v>
                </c:pt>
                <c:pt idx="8">
                  <c:v>Don't know</c:v>
                </c:pt>
              </c:strCache>
            </c:strRef>
          </c:cat>
          <c:val>
            <c:numRef>
              <c:f>Sheet1!$B$2:$B$10</c:f>
              <c:numCache>
                <c:formatCode>0%\ \ \ \ \ \ \ \ </c:formatCode>
                <c:ptCount val="9"/>
                <c:pt idx="0">
                  <c:v>1.346592086182E-2</c:v>
                </c:pt>
                <c:pt idx="1">
                  <c:v>1.636627304744E-2</c:v>
                </c:pt>
                <c:pt idx="2">
                  <c:v>1.9888129272840002E-2</c:v>
                </c:pt>
                <c:pt idx="3">
                  <c:v>0.373109591879</c:v>
                </c:pt>
                <c:pt idx="4">
                  <c:v>4.7855811062770003E-2</c:v>
                </c:pt>
                <c:pt idx="5">
                  <c:v>6.2357571990879997E-2</c:v>
                </c:pt>
                <c:pt idx="6">
                  <c:v>0.1806505075616</c:v>
                </c:pt>
                <c:pt idx="7">
                  <c:v>0.23037083074369999</c:v>
                </c:pt>
                <c:pt idx="8">
                  <c:v>5.5935363579860002E-2</c:v>
                </c:pt>
              </c:numCache>
            </c:numRef>
          </c:val>
          <c:extLst>
            <c:ext xmlns:c16="http://schemas.microsoft.com/office/drawing/2014/chart" uri="{C3380CC4-5D6E-409C-BE32-E72D297353CC}">
              <c16:uniqueId val="{00000000-680D-4823-BCD3-3D6AD42F9BC5}"/>
            </c:ext>
          </c:extLst>
        </c:ser>
        <c:ser>
          <c:idx val="1"/>
          <c:order val="1"/>
          <c:tx>
            <c:strRef>
              <c:f>Sheet1!$C$1</c:f>
              <c:strCache>
                <c:ptCount val="1"/>
                <c:pt idx="0">
                  <c:v>Nov-20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Major increase</c:v>
                </c:pt>
                <c:pt idx="1">
                  <c:v>A moderate increase</c:v>
                </c:pt>
                <c:pt idx="2">
                  <c:v>A slight increase</c:v>
                </c:pt>
                <c:pt idx="3">
                  <c:v>It has had no effect</c:v>
                </c:pt>
                <c:pt idx="4">
                  <c:v>A slight decrease</c:v>
                </c:pt>
                <c:pt idx="5">
                  <c:v>A moderate decrease</c:v>
                </c:pt>
                <c:pt idx="6">
                  <c:v>A major decrease</c:v>
                </c:pt>
                <c:pt idx="7">
                  <c:v>N/A - my charity does not use volunteers</c:v>
                </c:pt>
                <c:pt idx="8">
                  <c:v>Don't know</c:v>
                </c:pt>
              </c:strCache>
            </c:strRef>
          </c:cat>
          <c:val>
            <c:numRef>
              <c:f>Sheet1!$C$2:$C$10</c:f>
              <c:numCache>
                <c:formatCode>0%</c:formatCode>
                <c:ptCount val="9"/>
                <c:pt idx="0">
                  <c:v>1.2951334379909999E-2</c:v>
                </c:pt>
                <c:pt idx="1">
                  <c:v>2.590266875981E-2</c:v>
                </c:pt>
                <c:pt idx="2">
                  <c:v>4.7880690737830002E-2</c:v>
                </c:pt>
                <c:pt idx="3">
                  <c:v>0.38226059654630001</c:v>
                </c:pt>
                <c:pt idx="4">
                  <c:v>0.1200941915228</c:v>
                </c:pt>
                <c:pt idx="5">
                  <c:v>9.1444270015700005E-2</c:v>
                </c:pt>
                <c:pt idx="6">
                  <c:v>0.1153846153846</c:v>
                </c:pt>
                <c:pt idx="7">
                  <c:v>0.16091051805340001</c:v>
                </c:pt>
                <c:pt idx="8">
                  <c:v>4.3171114599690003E-2</c:v>
                </c:pt>
              </c:numCache>
            </c:numRef>
          </c:val>
          <c:extLst>
            <c:ext xmlns:c16="http://schemas.microsoft.com/office/drawing/2014/chart" uri="{C3380CC4-5D6E-409C-BE32-E72D297353CC}">
              <c16:uniqueId val="{00000001-4BF4-449C-BB30-BB746EFC1F49}"/>
            </c:ext>
          </c:extLst>
        </c:ser>
        <c:dLbls>
          <c:showLegendKey val="0"/>
          <c:showVal val="0"/>
          <c:showCatName val="0"/>
          <c:showSerName val="0"/>
          <c:showPercent val="0"/>
          <c:showBubbleSize val="0"/>
        </c:dLbls>
        <c:gapWidth val="70"/>
        <c:overlap val="-27"/>
        <c:axId val="471707720"/>
        <c:axId val="471708704"/>
      </c:barChart>
      <c:catAx>
        <c:axId val="471707720"/>
        <c:scaling>
          <c:orientation val="minMax"/>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r>
                  <a:rPr lang="en-GB" sz="1200" dirty="0" smtClean="0">
                    <a:latin typeface="Segoe UI" panose="020B0502040204020203" pitchFamily="34" charset="0"/>
                    <a:cs typeface="Segoe UI" panose="020B0502040204020203" pitchFamily="34" charset="0"/>
                  </a:rPr>
                  <a:t>In number of volunteers</a:t>
                </a:r>
                <a:endParaRPr lang="en-GB" sz="1200" dirty="0">
                  <a:latin typeface="Segoe UI" panose="020B0502040204020203" pitchFamily="34" charset="0"/>
                  <a:cs typeface="Segoe UI" panose="020B0502040204020203" pitchFamily="34" charset="0"/>
                </a:endParaRPr>
              </a:p>
            </c:rich>
          </c:tx>
          <c:layout>
            <c:manualLayout>
              <c:xMode val="edge"/>
              <c:yMode val="edge"/>
              <c:x val="0.3723559196772997"/>
              <c:y val="0.8604961430929658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708704"/>
        <c:crosses val="autoZero"/>
        <c:auto val="1"/>
        <c:lblAlgn val="ctr"/>
        <c:lblOffset val="100"/>
        <c:noMultiLvlLbl val="0"/>
      </c:catAx>
      <c:valAx>
        <c:axId val="471708704"/>
        <c:scaling>
          <c:orientation val="minMax"/>
        </c:scaling>
        <c:delete val="1"/>
        <c:axPos val="l"/>
        <c:numFmt formatCode="0%\ \ \ \ \ \ \ \ " sourceLinked="1"/>
        <c:majorTickMark val="none"/>
        <c:minorTickMark val="none"/>
        <c:tickLblPos val="nextTo"/>
        <c:crossAx val="471707720"/>
        <c:crosses val="autoZero"/>
        <c:crossBetween val="between"/>
      </c:valAx>
      <c:spPr>
        <a:noFill/>
        <a:ln>
          <a:noFill/>
        </a:ln>
        <a:effectLst/>
      </c:spPr>
    </c:plotArea>
    <c:legend>
      <c:legendPos val="r"/>
      <c:layout>
        <c:manualLayout>
          <c:xMode val="edge"/>
          <c:yMode val="edge"/>
          <c:x val="0.81811642846977373"/>
          <c:y val="4.076664107414707E-2"/>
          <c:w val="9.2141798762249871E-2"/>
          <c:h val="0.1795515328687983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DELIVERY</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2-1F4E-466A-A8BA-2B30A0625195}"/>
                </c:ext>
              </c:extLst>
            </c:dLbl>
            <c:dLbl>
              <c:idx val="1"/>
              <c:layout>
                <c:manualLayout>
                  <c:x val="-6.1707102672293361E-3"/>
                  <c:y val="-7.5302968448947008E-3"/>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F4E-466A-A8BA-2B30A062519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Sheet1!$A$36:$A$46</c:f>
              <c:strCache>
                <c:ptCount val="10"/>
                <c:pt idx="0">
                  <c:v>Charity is no longer viable (closed/closing)</c:v>
                </c:pt>
                <c:pt idx="1">
                  <c:v>Unable to influence key decision makers</c:v>
                </c:pt>
                <c:pt idx="2">
                  <c:v>Increased demand for services</c:v>
                </c:pt>
                <c:pt idx="3">
                  <c:v>Decreased demand for services</c:v>
                </c:pt>
                <c:pt idx="4">
                  <c:v>All charity operations suspended</c:v>
                </c:pt>
                <c:pt idx="5">
                  <c:v>Disruption of support to beneficiaries</c:v>
                </c:pt>
                <c:pt idx="6">
                  <c:v>Working at a reduced capacity</c:v>
                </c:pt>
                <c:pt idx="7">
                  <c:v>Some charity operations suspended</c:v>
                </c:pt>
                <c:pt idx="8">
                  <c:v>Restrictions preventing work/services</c:v>
                </c:pt>
                <c:pt idx="9">
                  <c:v>Planned work/events postponed or cancelled</c:v>
                </c:pt>
              </c:strCache>
            </c:strRef>
          </c:cat>
          <c:val>
            <c:numRef>
              <c:f>Sheet1!$B$36:$B$46</c:f>
              <c:numCache>
                <c:formatCode>0%</c:formatCode>
                <c:ptCount val="10"/>
                <c:pt idx="0">
                  <c:v>9.4191522762950008E-3</c:v>
                </c:pt>
                <c:pt idx="1">
                  <c:v>5.7692307692309999E-2</c:v>
                </c:pt>
                <c:pt idx="2">
                  <c:v>0.1200941915228</c:v>
                </c:pt>
                <c:pt idx="3">
                  <c:v>0.1605180533752</c:v>
                </c:pt>
                <c:pt idx="4">
                  <c:v>0.17896389324959999</c:v>
                </c:pt>
                <c:pt idx="5">
                  <c:v>0.32888540031399999</c:v>
                </c:pt>
                <c:pt idx="6">
                  <c:v>0.32967032967030002</c:v>
                </c:pt>
                <c:pt idx="7">
                  <c:v>0.39481946624800002</c:v>
                </c:pt>
                <c:pt idx="8">
                  <c:v>0.44976452119310001</c:v>
                </c:pt>
                <c:pt idx="9">
                  <c:v>0.65777080062790005</c:v>
                </c:pt>
              </c:numCache>
            </c:numRef>
          </c:val>
          <c:extLst>
            <c:ext xmlns:c16="http://schemas.microsoft.com/office/drawing/2014/chart" uri="{C3380CC4-5D6E-409C-BE32-E72D297353CC}">
              <c16:uniqueId val="{00000000-1F4E-466A-A8BA-2B30A0625195}"/>
            </c:ext>
          </c:extLst>
        </c:ser>
        <c:dLbls>
          <c:showLegendKey val="0"/>
          <c:showVal val="0"/>
          <c:showCatName val="0"/>
          <c:showSerName val="0"/>
          <c:showPercent val="0"/>
          <c:showBubbleSize val="0"/>
        </c:dLbls>
        <c:gapWidth val="60"/>
        <c:axId val="406640736"/>
        <c:axId val="406641064"/>
      </c:barChart>
      <c:catAx>
        <c:axId val="406640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6641064"/>
        <c:crosses val="autoZero"/>
        <c:auto val="1"/>
        <c:lblAlgn val="ctr"/>
        <c:lblOffset val="0"/>
        <c:noMultiLvlLbl val="0"/>
      </c:catAx>
      <c:valAx>
        <c:axId val="406641064"/>
        <c:scaling>
          <c:orientation val="minMax"/>
        </c:scaling>
        <c:delete val="1"/>
        <c:axPos val="b"/>
        <c:numFmt formatCode="0%" sourceLinked="1"/>
        <c:majorTickMark val="out"/>
        <c:minorTickMark val="none"/>
        <c:tickLblPos val="nextTo"/>
        <c:crossAx val="40664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614363421963559"/>
          <c:y val="2.7052000761716179E-2"/>
          <c:w val="0.68057134162577504"/>
          <c:h val="0.9404855983242244"/>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Increased loneliness and isolation</c:v>
                </c:pt>
                <c:pt idx="1">
                  <c:v>Higher levels of anxiety about the future</c:v>
                </c:pt>
                <c:pt idx="2">
                  <c:v>Worsened mental health and wellbeing</c:v>
                </c:pt>
                <c:pt idx="3">
                  <c:v>Worsened physical health and wellbeing</c:v>
                </c:pt>
                <c:pt idx="4">
                  <c:v>Increased financial hardship and vulnerability</c:v>
                </c:pt>
                <c:pt idx="5">
                  <c:v>Increased unemployment, redundancy or lack of work</c:v>
                </c:pt>
                <c:pt idx="6">
                  <c:v>Decreased food security</c:v>
                </c:pt>
                <c:pt idx="7">
                  <c:v>Increased fuel poverty</c:v>
                </c:pt>
                <c:pt idx="8">
                  <c:v>Increased housing issues and/or homelessness</c:v>
                </c:pt>
                <c:pt idx="9">
                  <c:v>Negative impact on equality and human rights</c:v>
                </c:pt>
                <c:pt idx="10">
                  <c:v>Safeguarding issues</c:v>
                </c:pt>
                <c:pt idx="11">
                  <c:v>Something else</c:v>
                </c:pt>
                <c:pt idx="12">
                  <c:v>None of these</c:v>
                </c:pt>
                <c:pt idx="13">
                  <c:v>Not applicable to my charity</c:v>
                </c:pt>
              </c:strCache>
            </c:strRef>
          </c:cat>
          <c:val>
            <c:numRef>
              <c:f>Sheet1!$B$2:$B$15</c:f>
              <c:numCache>
                <c:formatCode>0%</c:formatCode>
                <c:ptCount val="14"/>
                <c:pt idx="0">
                  <c:v>0.51295133437990004</c:v>
                </c:pt>
                <c:pt idx="1">
                  <c:v>0.42817896389330001</c:v>
                </c:pt>
                <c:pt idx="2">
                  <c:v>0.38029827315539999</c:v>
                </c:pt>
                <c:pt idx="3">
                  <c:v>0.26648351648349999</c:v>
                </c:pt>
                <c:pt idx="4">
                  <c:v>0.2425431711146</c:v>
                </c:pt>
                <c:pt idx="5">
                  <c:v>0.1530612244898</c:v>
                </c:pt>
                <c:pt idx="6">
                  <c:v>0.12284144427</c:v>
                </c:pt>
                <c:pt idx="7">
                  <c:v>6.1224489795919997E-2</c:v>
                </c:pt>
                <c:pt idx="8">
                  <c:v>4.5525902668759999E-2</c:v>
                </c:pt>
                <c:pt idx="9">
                  <c:v>6.2794348508629999E-2</c:v>
                </c:pt>
                <c:pt idx="10">
                  <c:v>9.4191522762949995E-2</c:v>
                </c:pt>
                <c:pt idx="11">
                  <c:v>5.1412872841439999E-2</c:v>
                </c:pt>
                <c:pt idx="12">
                  <c:v>6.8681318681320006E-2</c:v>
                </c:pt>
                <c:pt idx="13">
                  <c:v>0.22959183673469999</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60"/>
        <c:axId val="403816560"/>
        <c:axId val="403821480"/>
      </c:barChart>
      <c:catAx>
        <c:axId val="403816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t"/>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Net: Mental health/wellbeing</c:v>
                </c:pt>
                <c:pt idx="1">
                  <c:v>Net: Financial security</c:v>
                </c:pt>
                <c:pt idx="2">
                  <c:v>Net: Physical health/wellbeing</c:v>
                </c:pt>
                <c:pt idx="3">
                  <c:v>Net: Personal saftey / human rights</c:v>
                </c:pt>
              </c:strCache>
            </c:strRef>
          </c:cat>
          <c:val>
            <c:numRef>
              <c:f>Sheet1!$B$2:$B$5</c:f>
              <c:numCache>
                <c:formatCode>0%</c:formatCode>
                <c:ptCount val="4"/>
                <c:pt idx="0">
                  <c:v>0.62637362637359995</c:v>
                </c:pt>
                <c:pt idx="1">
                  <c:v>0.29945054945049998</c:v>
                </c:pt>
                <c:pt idx="2">
                  <c:v>0.26648351648349999</c:v>
                </c:pt>
                <c:pt idx="3">
                  <c:v>0.13932496075350001</c:v>
                </c:pt>
              </c:numCache>
            </c:numRef>
          </c:val>
          <c:extLst>
            <c:ext xmlns:c16="http://schemas.microsoft.com/office/drawing/2014/chart" uri="{C3380CC4-5D6E-409C-BE32-E72D297353CC}">
              <c16:uniqueId val="{00000000-BC8A-4603-9A39-342DDF8C6EAB}"/>
            </c:ext>
          </c:extLst>
        </c:ser>
        <c:dLbls>
          <c:showLegendKey val="0"/>
          <c:showVal val="0"/>
          <c:showCatName val="0"/>
          <c:showSerName val="0"/>
          <c:showPercent val="0"/>
          <c:showBubbleSize val="0"/>
        </c:dLbls>
        <c:gapWidth val="60"/>
        <c:axId val="403816560"/>
        <c:axId val="403821480"/>
      </c:barChart>
      <c:catAx>
        <c:axId val="4038165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3821480"/>
        <c:crosses val="autoZero"/>
        <c:auto val="1"/>
        <c:lblAlgn val="ctr"/>
        <c:lblOffset val="100"/>
        <c:noMultiLvlLbl val="0"/>
      </c:catAx>
      <c:valAx>
        <c:axId val="403821480"/>
        <c:scaling>
          <c:orientation val="minMax"/>
        </c:scaling>
        <c:delete val="1"/>
        <c:axPos val="t"/>
        <c:numFmt formatCode="0%" sourceLinked="1"/>
        <c:majorTickMark val="none"/>
        <c:minorTickMark val="none"/>
        <c:tickLblPos val="nextTo"/>
        <c:crossAx val="403816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507513840770128E-2"/>
          <c:y val="1.1718740122171107E-2"/>
          <c:w val="0.64051849316392306"/>
          <c:h val="0.41211881649262144"/>
        </c:manualLayout>
      </c:layout>
      <c:barChart>
        <c:barDir val="bar"/>
        <c:grouping val="percentStacked"/>
        <c:varyColors val="0"/>
        <c:ser>
          <c:idx val="0"/>
          <c:order val="0"/>
          <c:tx>
            <c:strRef>
              <c:f>Sheet1!$A$26</c:f>
              <c:strCache>
                <c:ptCount val="1"/>
                <c:pt idx="0">
                  <c:v>Led to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Sheet1!$B$26:$D$26</c:f>
              <c:numCache>
                <c:formatCode>0%</c:formatCode>
                <c:ptCount val="3"/>
                <c:pt idx="0">
                  <c:v>0.49450549450550002</c:v>
                </c:pt>
                <c:pt idx="1">
                  <c:v>0.29595879556260002</c:v>
                </c:pt>
                <c:pt idx="2">
                  <c:v>0.10697305863709999</c:v>
                </c:pt>
              </c:numCache>
            </c:numRef>
          </c:val>
          <c:extLst>
            <c:ext xmlns:c16="http://schemas.microsoft.com/office/drawing/2014/chart" uri="{C3380CC4-5D6E-409C-BE32-E72D297353CC}">
              <c16:uniqueId val="{00000000-57EA-438A-BD65-A75690593789}"/>
            </c:ext>
          </c:extLst>
        </c:ser>
        <c:ser>
          <c:idx val="1"/>
          <c:order val="1"/>
          <c:tx>
            <c:strRef>
              <c:f>Sheet1!$A$27</c:f>
              <c:strCache>
                <c:ptCount val="1"/>
                <c:pt idx="0">
                  <c:v>Led to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Sheet1!$B$27:$D$27</c:f>
              <c:numCache>
                <c:formatCode>0%</c:formatCode>
                <c:ptCount val="3"/>
                <c:pt idx="0">
                  <c:v>0.20957613814760001</c:v>
                </c:pt>
                <c:pt idx="1">
                  <c:v>0.21354992076070001</c:v>
                </c:pt>
                <c:pt idx="2">
                  <c:v>0.13549920760699999</c:v>
                </c:pt>
              </c:numCache>
            </c:numRef>
          </c:val>
          <c:extLst>
            <c:ext xmlns:c16="http://schemas.microsoft.com/office/drawing/2014/chart" uri="{C3380CC4-5D6E-409C-BE32-E72D297353CC}">
              <c16:uniqueId val="{00000000-F0D1-4022-8E1A-F0D15ABF015A}"/>
            </c:ext>
          </c:extLst>
        </c:ser>
        <c:ser>
          <c:idx val="2"/>
          <c:order val="2"/>
          <c:tx>
            <c:strRef>
              <c:f>Sheet1!$A$28</c:f>
              <c:strCache>
                <c:ptCount val="1"/>
                <c:pt idx="0">
                  <c:v>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Sheet1!$B$28:$D$28</c:f>
              <c:numCache>
                <c:formatCode>0%</c:formatCode>
                <c:ptCount val="3"/>
                <c:pt idx="0">
                  <c:v>9.8116169544740006E-2</c:v>
                </c:pt>
                <c:pt idx="1">
                  <c:v>9.984152139461E-2</c:v>
                </c:pt>
                <c:pt idx="2">
                  <c:v>0.1224247226624</c:v>
                </c:pt>
              </c:numCache>
            </c:numRef>
          </c:val>
          <c:extLst>
            <c:ext xmlns:c16="http://schemas.microsoft.com/office/drawing/2014/chart" uri="{C3380CC4-5D6E-409C-BE32-E72D297353CC}">
              <c16:uniqueId val="{00000001-F0D1-4022-8E1A-F0D15ABF015A}"/>
            </c:ext>
          </c:extLst>
        </c:ser>
        <c:ser>
          <c:idx val="3"/>
          <c:order val="3"/>
          <c:tx>
            <c:strRef>
              <c:f>Sheet1!$A$29</c:f>
              <c:strCache>
                <c:ptCount val="1"/>
                <c:pt idx="0">
                  <c:v>Led to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Sheet1!$B$29:$D$29</c:f>
              <c:numCache>
                <c:formatCode>0%</c:formatCode>
                <c:ptCount val="3"/>
                <c:pt idx="0">
                  <c:v>5.3767660910520002E-2</c:v>
                </c:pt>
                <c:pt idx="1">
                  <c:v>7.5277337559430002E-2</c:v>
                </c:pt>
                <c:pt idx="2">
                  <c:v>7.646592709984E-2</c:v>
                </c:pt>
              </c:numCache>
            </c:numRef>
          </c:val>
          <c:extLst>
            <c:ext xmlns:c16="http://schemas.microsoft.com/office/drawing/2014/chart" uri="{C3380CC4-5D6E-409C-BE32-E72D297353CC}">
              <c16:uniqueId val="{00000002-F0D1-4022-8E1A-F0D15ABF015A}"/>
            </c:ext>
          </c:extLst>
        </c:ser>
        <c:ser>
          <c:idx val="4"/>
          <c:order val="4"/>
          <c:tx>
            <c:strRef>
              <c:f>Sheet1!$A$30</c:f>
              <c:strCache>
                <c:ptCount val="1"/>
                <c:pt idx="0">
                  <c:v>Led to a significant increase</c:v>
                </c:pt>
              </c:strCache>
            </c:strRef>
          </c:tx>
          <c:spPr>
            <a:solidFill>
              <a:schemeClr val="accent2">
                <a:lumMod val="75000"/>
              </a:schemeClr>
            </a:solidFill>
            <a:ln>
              <a:noFill/>
            </a:ln>
            <a:effectLst/>
          </c:spPr>
          <c:invertIfNegative val="0"/>
          <c:dLbls>
            <c:dLbl>
              <c:idx val="0"/>
              <c:layout>
                <c:manualLayout>
                  <c:x val="-3.2952348827857618E-3"/>
                  <c:y val="9.09921365106471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0D1-4022-8E1A-F0D15ABF015A}"/>
                </c:ext>
              </c:extLst>
            </c:dLbl>
            <c:dLbl>
              <c:idx val="1"/>
              <c:layout>
                <c:manualLayout>
                  <c:x val="0"/>
                  <c:y val="8.56394595610640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0D1-4022-8E1A-F0D15ABF015A}"/>
                </c:ext>
              </c:extLst>
            </c:dLbl>
            <c:dLbl>
              <c:idx val="2"/>
              <c:layout>
                <c:manualLayout>
                  <c:x val="-3.2952348827856412E-3"/>
                  <c:y val="8.56394595610641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0D1-4022-8E1A-F0D15ABF01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Sheet1!$B$30:$D$30</c:f>
              <c:numCache>
                <c:formatCode>0%</c:formatCode>
                <c:ptCount val="3"/>
                <c:pt idx="0">
                  <c:v>2.0015698587129999E-2</c:v>
                </c:pt>
                <c:pt idx="1">
                  <c:v>1.3470681458000001E-2</c:v>
                </c:pt>
                <c:pt idx="2">
                  <c:v>2.337559429477E-2</c:v>
                </c:pt>
              </c:numCache>
            </c:numRef>
          </c:val>
          <c:extLst>
            <c:ext xmlns:c16="http://schemas.microsoft.com/office/drawing/2014/chart" uri="{C3380CC4-5D6E-409C-BE32-E72D297353CC}">
              <c16:uniqueId val="{00000003-F0D1-4022-8E1A-F0D15ABF015A}"/>
            </c:ext>
          </c:extLst>
        </c:ser>
        <c:ser>
          <c:idx val="5"/>
          <c:order val="5"/>
          <c:tx>
            <c:strRef>
              <c:f>Sheet1!$A$31</c:f>
              <c:strCache>
                <c:ptCount val="1"/>
                <c:pt idx="0">
                  <c:v>Don’t know / we can’t forecast that far ahead</c:v>
                </c:pt>
              </c:strCache>
            </c:strRef>
          </c:tx>
          <c:spPr>
            <a:solidFill>
              <a:schemeClr val="accent4"/>
            </a:solidFill>
            <a:ln>
              <a:noFill/>
            </a:ln>
            <a:effectLst/>
          </c:spPr>
          <c:invertIfNegative val="0"/>
          <c:dLbls>
            <c:dLbl>
              <c:idx val="0"/>
              <c:layout>
                <c:manualLayout>
                  <c:x val="4.942852324178462E-3"/>
                  <c:y val="9.6344602733213699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3F-4AED-87B1-639F8834F76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4"/>
                      </a:solidFill>
                      <a:round/>
                    </a:ln>
                    <a:effectLst/>
                  </c:spPr>
                </c15:leaderLines>
              </c:ext>
            </c:extLst>
          </c:dLbls>
          <c:cat>
            <c:numRef>
              <c:f>Sheet1!$B$25:$D$25</c:f>
              <c:numCache>
                <c:formatCode>General</c:formatCode>
                <c:ptCount val="3"/>
                <c:pt idx="0">
                  <c:v>2020</c:v>
                </c:pt>
                <c:pt idx="1">
                  <c:v>2021</c:v>
                </c:pt>
                <c:pt idx="2">
                  <c:v>2022</c:v>
                </c:pt>
              </c:numCache>
            </c:numRef>
          </c:cat>
          <c:val>
            <c:numRef>
              <c:f>Sheet1!$B$31:$D$31</c:f>
              <c:numCache>
                <c:formatCode>0%</c:formatCode>
                <c:ptCount val="3"/>
                <c:pt idx="0">
                  <c:v>1.6091051805340002E-2</c:v>
                </c:pt>
                <c:pt idx="1">
                  <c:v>0.19611727416800001</c:v>
                </c:pt>
                <c:pt idx="2">
                  <c:v>0.4294770206022</c:v>
                </c:pt>
              </c:numCache>
            </c:numRef>
          </c:val>
          <c:extLst>
            <c:ext xmlns:c16="http://schemas.microsoft.com/office/drawing/2014/chart" uri="{C3380CC4-5D6E-409C-BE32-E72D297353CC}">
              <c16:uniqueId val="{00000004-F0D1-4022-8E1A-F0D15ABF015A}"/>
            </c:ext>
          </c:extLst>
        </c:ser>
        <c:ser>
          <c:idx val="6"/>
          <c:order val="6"/>
          <c:tx>
            <c:strRef>
              <c:f>Sheet1!$A$32</c:f>
              <c:strCache>
                <c:ptCount val="1"/>
                <c:pt idx="0">
                  <c:v>N/A – we don’t raise funds in this way</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Sheet1!$B$25:$D$25</c:f>
              <c:numCache>
                <c:formatCode>General</c:formatCode>
                <c:ptCount val="3"/>
                <c:pt idx="0">
                  <c:v>2020</c:v>
                </c:pt>
                <c:pt idx="1">
                  <c:v>2021</c:v>
                </c:pt>
                <c:pt idx="2">
                  <c:v>2022</c:v>
                </c:pt>
              </c:numCache>
            </c:numRef>
          </c:cat>
          <c:val>
            <c:numRef>
              <c:f>Sheet1!$B$32:$D$32</c:f>
              <c:numCache>
                <c:formatCode>0%</c:formatCode>
                <c:ptCount val="3"/>
                <c:pt idx="0">
                  <c:v>0.1079277864992</c:v>
                </c:pt>
                <c:pt idx="1">
                  <c:v>0.1057844690967</c:v>
                </c:pt>
                <c:pt idx="2">
                  <c:v>0.1057844690967</c:v>
                </c:pt>
              </c:numCache>
            </c:numRef>
          </c:val>
          <c:extLst>
            <c:ext xmlns:c16="http://schemas.microsoft.com/office/drawing/2014/chart" uri="{C3380CC4-5D6E-409C-BE32-E72D297353CC}">
              <c16:uniqueId val="{00000000-773F-4AED-87B1-639F8834F766}"/>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legend>
      <c:legendPos val="r"/>
      <c:layout>
        <c:manualLayout>
          <c:xMode val="edge"/>
          <c:yMode val="edge"/>
          <c:x val="0.74029438543043813"/>
          <c:y val="0.32596092562631762"/>
          <c:w val="0.25240504444485534"/>
          <c:h val="0.4310968933339870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775793650793655E-2"/>
          <c:y val="6.1376276675959462E-2"/>
          <c:w val="0.89668650793650795"/>
          <c:h val="0.77462741798306967"/>
        </c:manualLayout>
      </c:layout>
      <c:barChart>
        <c:barDir val="bar"/>
        <c:grouping val="percentStacked"/>
        <c:varyColors val="0"/>
        <c:ser>
          <c:idx val="0"/>
          <c:order val="0"/>
          <c:tx>
            <c:strRef>
              <c:f>Sheet1!$P$2</c:f>
              <c:strCache>
                <c:ptCount val="1"/>
                <c:pt idx="0">
                  <c:v>Led to/expect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Sheet1!$Q$2:$S$2</c:f>
              <c:numCache>
                <c:formatCode>0%</c:formatCode>
                <c:ptCount val="3"/>
                <c:pt idx="0">
                  <c:v>0.55433347998240212</c:v>
                </c:pt>
                <c:pt idx="1">
                  <c:v>0.33097031457687193</c:v>
                </c:pt>
                <c:pt idx="2">
                  <c:v>0.11962782454585734</c:v>
                </c:pt>
              </c:numCache>
            </c:numRef>
          </c:val>
          <c:extLst>
            <c:ext xmlns:c16="http://schemas.microsoft.com/office/drawing/2014/chart" uri="{C3380CC4-5D6E-409C-BE32-E72D297353CC}">
              <c16:uniqueId val="{00000000-079B-43F7-B8DE-04329D9D7B3A}"/>
            </c:ext>
          </c:extLst>
        </c:ser>
        <c:ser>
          <c:idx val="1"/>
          <c:order val="1"/>
          <c:tx>
            <c:strRef>
              <c:f>Sheet1!$P$3</c:f>
              <c:strCache>
                <c:ptCount val="1"/>
                <c:pt idx="0">
                  <c:v>Led to/expect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Sheet1!$Q$3:$S$3</c:f>
              <c:numCache>
                <c:formatCode>0%</c:formatCode>
                <c:ptCount val="3"/>
                <c:pt idx="0">
                  <c:v>0.23493180818301804</c:v>
                </c:pt>
                <c:pt idx="1">
                  <c:v>0.23881258307487815</c:v>
                </c:pt>
                <c:pt idx="2">
                  <c:v>0.15152857775808595</c:v>
                </c:pt>
              </c:numCache>
            </c:numRef>
          </c:val>
          <c:extLst>
            <c:ext xmlns:c16="http://schemas.microsoft.com/office/drawing/2014/chart" uri="{C3380CC4-5D6E-409C-BE32-E72D297353CC}">
              <c16:uniqueId val="{00000001-079B-43F7-B8DE-04329D9D7B3A}"/>
            </c:ext>
          </c:extLst>
        </c:ser>
        <c:ser>
          <c:idx val="2"/>
          <c:order val="2"/>
          <c:tx>
            <c:strRef>
              <c:f>Sheet1!$P$4</c:f>
              <c:strCache>
                <c:ptCount val="1"/>
                <c:pt idx="0">
                  <c:v>No difference/expect 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Sheet1!$Q$4:$S$4</c:f>
              <c:numCache>
                <c:formatCode>0%</c:formatCode>
                <c:ptCount val="3"/>
                <c:pt idx="0">
                  <c:v>0.10998680158380994</c:v>
                </c:pt>
                <c:pt idx="1">
                  <c:v>0.11165263624280018</c:v>
                </c:pt>
                <c:pt idx="2">
                  <c:v>0.13690739920248116</c:v>
                </c:pt>
              </c:numCache>
            </c:numRef>
          </c:val>
          <c:extLst>
            <c:ext xmlns:c16="http://schemas.microsoft.com/office/drawing/2014/chart" uri="{C3380CC4-5D6E-409C-BE32-E72D297353CC}">
              <c16:uniqueId val="{00000002-079B-43F7-B8DE-04329D9D7B3A}"/>
            </c:ext>
          </c:extLst>
        </c:ser>
        <c:ser>
          <c:idx val="3"/>
          <c:order val="3"/>
          <c:tx>
            <c:strRef>
              <c:f>Sheet1!$P$5</c:f>
              <c:strCache>
                <c:ptCount val="1"/>
                <c:pt idx="0">
                  <c:v>Led to/expect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Sheet1!$Q$5:$S$5</c:f>
              <c:numCache>
                <c:formatCode>0%</c:formatCode>
                <c:ptCount val="3"/>
                <c:pt idx="0">
                  <c:v>6.0272767267927851E-2</c:v>
                </c:pt>
                <c:pt idx="1">
                  <c:v>8.4182543198936644E-2</c:v>
                </c:pt>
                <c:pt idx="2">
                  <c:v>8.5511741249446174E-2</c:v>
                </c:pt>
              </c:numCache>
            </c:numRef>
          </c:val>
          <c:extLst>
            <c:ext xmlns:c16="http://schemas.microsoft.com/office/drawing/2014/chart" uri="{C3380CC4-5D6E-409C-BE32-E72D297353CC}">
              <c16:uniqueId val="{00000003-079B-43F7-B8DE-04329D9D7B3A}"/>
            </c:ext>
          </c:extLst>
        </c:ser>
        <c:ser>
          <c:idx val="4"/>
          <c:order val="4"/>
          <c:tx>
            <c:strRef>
              <c:f>Sheet1!$P$6</c:f>
              <c:strCache>
                <c:ptCount val="1"/>
                <c:pt idx="0">
                  <c:v>Led to/expect a significant increase</c:v>
                </c:pt>
              </c:strCache>
            </c:strRef>
          </c:tx>
          <c:spPr>
            <a:solidFill>
              <a:schemeClr val="accent2">
                <a:lumMod val="75000"/>
              </a:schemeClr>
            </a:solidFill>
            <a:ln>
              <a:noFill/>
            </a:ln>
            <a:effectLst/>
          </c:spPr>
          <c:invertIfNegative val="0"/>
          <c:dLbls>
            <c:dLbl>
              <c:idx val="0"/>
              <c:layout>
                <c:manualLayout>
                  <c:x val="0"/>
                  <c:y val="9.6344392006197113E-2"/>
                </c:manualLayout>
              </c:layout>
              <c:tx>
                <c:rich>
                  <a:bodyPr/>
                  <a:lstStyle/>
                  <a:p>
                    <a:fld id="{3D291344-C619-414B-8CFF-44DFFA79CDCF}"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79B-43F7-B8DE-04329D9D7B3A}"/>
                </c:ext>
              </c:extLst>
            </c:dLbl>
            <c:dLbl>
              <c:idx val="1"/>
              <c:layout>
                <c:manualLayout>
                  <c:x val="0"/>
                  <c:y val="8.2963226449780894E-2"/>
                </c:manualLayout>
              </c:layout>
              <c:tx>
                <c:rich>
                  <a:bodyPr/>
                  <a:lstStyle/>
                  <a:p>
                    <a:fld id="{13F11DB7-7F17-4785-BE92-C5FC1D4B6A8A}"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79B-43F7-B8DE-04329D9D7B3A}"/>
                </c:ext>
              </c:extLst>
            </c:dLbl>
            <c:dLbl>
              <c:idx val="2"/>
              <c:layout>
                <c:manualLayout>
                  <c:x val="0"/>
                  <c:y val="8.2963226449780894E-2"/>
                </c:manualLayout>
              </c:layout>
              <c:tx>
                <c:rich>
                  <a:bodyPr/>
                  <a:lstStyle/>
                  <a:p>
                    <a:fld id="{3357AA58-E73E-414A-B25F-50A082C0D34C}"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079B-43F7-B8DE-04329D9D7B3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Sheet1!$Q$6:$S$6</c:f>
              <c:numCache>
                <c:formatCode>0%</c:formatCode>
                <c:ptCount val="3"/>
                <c:pt idx="0">
                  <c:v>2.2437307523097229E-2</c:v>
                </c:pt>
                <c:pt idx="1">
                  <c:v>1.5064244572441293E-2</c:v>
                </c:pt>
                <c:pt idx="2">
                  <c:v>2.6140894993354008E-2</c:v>
                </c:pt>
              </c:numCache>
            </c:numRef>
          </c:val>
          <c:extLst>
            <c:ext xmlns:c16="http://schemas.microsoft.com/office/drawing/2014/chart" uri="{C3380CC4-5D6E-409C-BE32-E72D297353CC}">
              <c16:uniqueId val="{00000007-079B-43F7-B8DE-04329D9D7B3A}"/>
            </c:ext>
          </c:extLst>
        </c:ser>
        <c:ser>
          <c:idx val="5"/>
          <c:order val="5"/>
          <c:tx>
            <c:strRef>
              <c:f>Sheet1!$P$7</c:f>
              <c:strCache>
                <c:ptCount val="1"/>
                <c:pt idx="0">
                  <c:v>Don’t know</c:v>
                </c:pt>
              </c:strCache>
            </c:strRef>
          </c:tx>
          <c:spPr>
            <a:solidFill>
              <a:schemeClr val="accent4"/>
            </a:solidFill>
            <a:ln>
              <a:noFill/>
            </a:ln>
            <a:effectLst/>
          </c:spPr>
          <c:invertIfNegative val="0"/>
          <c:dLbls>
            <c:dLbl>
              <c:idx val="0"/>
              <c:layout>
                <c:manualLayout>
                  <c:x val="1.3180939531142443E-2"/>
                  <c:y val="9.3611371938947058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79B-43F7-B8DE-04329D9D7B3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Sheet1!$Q$7:$S$7</c:f>
              <c:numCache>
                <c:formatCode>0%</c:formatCode>
                <c:ptCount val="3"/>
                <c:pt idx="0">
                  <c:v>1.8037835459744831E-2</c:v>
                </c:pt>
                <c:pt idx="1">
                  <c:v>0.21931767833407179</c:v>
                </c:pt>
                <c:pt idx="2">
                  <c:v>0.48028356225077534</c:v>
                </c:pt>
              </c:numCache>
            </c:numRef>
          </c:val>
          <c:extLst>
            <c:ext xmlns:c16="http://schemas.microsoft.com/office/drawing/2014/chart" uri="{C3380CC4-5D6E-409C-BE32-E72D297353CC}">
              <c16:uniqueId val="{00000008-079B-43F7-B8DE-04329D9D7B3A}"/>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40456157783303"/>
          <c:y val="0.11876806457350114"/>
          <c:w val="0.61348604073589008"/>
          <c:h val="0.35862050508737164"/>
        </c:manualLayout>
      </c:layout>
      <c:barChart>
        <c:barDir val="bar"/>
        <c:grouping val="percentStacked"/>
        <c:varyColors val="0"/>
        <c:ser>
          <c:idx val="0"/>
          <c:order val="0"/>
          <c:tx>
            <c:strRef>
              <c:f>Sheet1!$A$24</c:f>
              <c:strCache>
                <c:ptCount val="1"/>
                <c:pt idx="0">
                  <c:v>Led to a significant decrease</c:v>
                </c:pt>
              </c:strCache>
            </c:strRef>
          </c:tx>
          <c:spPr>
            <a:solidFill>
              <a:schemeClr val="accent1"/>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27E-4214-B7B8-06ADA39D1FB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Sheet1!$B$24:$D$24</c:f>
              <c:numCache>
                <c:formatCode>0%</c:formatCode>
                <c:ptCount val="3"/>
                <c:pt idx="0">
                  <c:v>0.44662480376769997</c:v>
                </c:pt>
                <c:pt idx="1">
                  <c:v>0.23296354992080001</c:v>
                </c:pt>
                <c:pt idx="2">
                  <c:v>7.5277337559430002E-2</c:v>
                </c:pt>
              </c:numCache>
            </c:numRef>
          </c:val>
          <c:extLst>
            <c:ext xmlns:c16="http://schemas.microsoft.com/office/drawing/2014/chart" uri="{C3380CC4-5D6E-409C-BE32-E72D297353CC}">
              <c16:uniqueId val="{00000000-57EA-438A-BD65-A75690593789}"/>
            </c:ext>
          </c:extLst>
        </c:ser>
        <c:ser>
          <c:idx val="1"/>
          <c:order val="1"/>
          <c:tx>
            <c:strRef>
              <c:f>Sheet1!$A$25</c:f>
              <c:strCache>
                <c:ptCount val="1"/>
                <c:pt idx="0">
                  <c:v>Led to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Sheet1!$B$25:$D$25</c:f>
              <c:numCache>
                <c:formatCode>0%</c:formatCode>
                <c:ptCount val="3"/>
                <c:pt idx="0">
                  <c:v>0.14717425431709999</c:v>
                </c:pt>
                <c:pt idx="1">
                  <c:v>0.1394611727417</c:v>
                </c:pt>
                <c:pt idx="2">
                  <c:v>9.9445324881139996E-2</c:v>
                </c:pt>
              </c:numCache>
            </c:numRef>
          </c:val>
          <c:extLst>
            <c:ext xmlns:c16="http://schemas.microsoft.com/office/drawing/2014/chart" uri="{C3380CC4-5D6E-409C-BE32-E72D297353CC}">
              <c16:uniqueId val="{00000000-F0D1-4022-8E1A-F0D15ABF015A}"/>
            </c:ext>
          </c:extLst>
        </c:ser>
        <c:ser>
          <c:idx val="2"/>
          <c:order val="2"/>
          <c:tx>
            <c:strRef>
              <c:f>Sheet1!$A$26</c:f>
              <c:strCache>
                <c:ptCount val="1"/>
                <c:pt idx="0">
                  <c:v>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Sheet1!$B$26:$D$26</c:f>
              <c:numCache>
                <c:formatCode>0%</c:formatCode>
                <c:ptCount val="3"/>
                <c:pt idx="0">
                  <c:v>6.5149136577710001E-2</c:v>
                </c:pt>
                <c:pt idx="1">
                  <c:v>9.231378763867E-2</c:v>
                </c:pt>
                <c:pt idx="2">
                  <c:v>0.1232171156894</c:v>
                </c:pt>
              </c:numCache>
            </c:numRef>
          </c:val>
          <c:extLst>
            <c:ext xmlns:c16="http://schemas.microsoft.com/office/drawing/2014/chart" uri="{C3380CC4-5D6E-409C-BE32-E72D297353CC}">
              <c16:uniqueId val="{00000001-F0D1-4022-8E1A-F0D15ABF015A}"/>
            </c:ext>
          </c:extLst>
        </c:ser>
        <c:ser>
          <c:idx val="3"/>
          <c:order val="3"/>
          <c:tx>
            <c:strRef>
              <c:f>Sheet1!$A$27</c:f>
              <c:strCache>
                <c:ptCount val="1"/>
                <c:pt idx="0">
                  <c:v>Led to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Sheet1!$B$27:$D$27</c:f>
              <c:numCache>
                <c:formatCode>0%</c:formatCode>
                <c:ptCount val="3"/>
                <c:pt idx="0">
                  <c:v>2.8257456828889999E-2</c:v>
                </c:pt>
                <c:pt idx="1">
                  <c:v>3.5657686212359999E-2</c:v>
                </c:pt>
                <c:pt idx="2">
                  <c:v>4.6354992076070002E-2</c:v>
                </c:pt>
              </c:numCache>
            </c:numRef>
          </c:val>
          <c:extLst>
            <c:ext xmlns:c16="http://schemas.microsoft.com/office/drawing/2014/chart" uri="{C3380CC4-5D6E-409C-BE32-E72D297353CC}">
              <c16:uniqueId val="{00000002-F0D1-4022-8E1A-F0D15ABF015A}"/>
            </c:ext>
          </c:extLst>
        </c:ser>
        <c:ser>
          <c:idx val="4"/>
          <c:order val="4"/>
          <c:tx>
            <c:strRef>
              <c:f>Sheet1!$A$28</c:f>
              <c:strCache>
                <c:ptCount val="1"/>
                <c:pt idx="0">
                  <c:v>Led to a significant increase</c:v>
                </c:pt>
              </c:strCache>
            </c:strRef>
          </c:tx>
          <c:spPr>
            <a:solidFill>
              <a:schemeClr val="accent2">
                <a:lumMod val="75000"/>
              </a:schemeClr>
            </a:solidFill>
            <a:ln>
              <a:noFill/>
            </a:ln>
            <a:effectLst/>
          </c:spPr>
          <c:invertIfNegative val="0"/>
          <c:dLbls>
            <c:dLbl>
              <c:idx val="0"/>
              <c:layout>
                <c:manualLayout>
                  <c:x val="-5.101516588453414E-3"/>
                  <c:y val="5.88777606292814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0D1-4022-8E1A-F0D15ABF015A}"/>
                </c:ext>
              </c:extLst>
            </c:dLbl>
            <c:dLbl>
              <c:idx val="1"/>
              <c:layout>
                <c:manualLayout>
                  <c:x val="-2.7084155054868339E-3"/>
                  <c:y val="6.42295946707979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0D1-4022-8E1A-F0D15ABF015A}"/>
                </c:ext>
              </c:extLst>
            </c:dLbl>
            <c:dLbl>
              <c:idx val="2"/>
              <c:layout>
                <c:manualLayout>
                  <c:x val="4.9653710663355922E-17"/>
                  <c:y val="7.2258294004647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0D1-4022-8E1A-F0D15ABF01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Sheet1!$B$28:$D$28</c:f>
              <c:numCache>
                <c:formatCode>0%</c:formatCode>
                <c:ptCount val="3"/>
                <c:pt idx="0">
                  <c:v>1.3343799058080001E-2</c:v>
                </c:pt>
                <c:pt idx="1">
                  <c:v>1.0301109350239999E-2</c:v>
                </c:pt>
                <c:pt idx="2">
                  <c:v>1.465927099842E-2</c:v>
                </c:pt>
              </c:numCache>
            </c:numRef>
          </c:val>
          <c:extLst>
            <c:ext xmlns:c16="http://schemas.microsoft.com/office/drawing/2014/chart" uri="{C3380CC4-5D6E-409C-BE32-E72D297353CC}">
              <c16:uniqueId val="{00000003-F0D1-4022-8E1A-F0D15ABF015A}"/>
            </c:ext>
          </c:extLst>
        </c:ser>
        <c:ser>
          <c:idx val="5"/>
          <c:order val="5"/>
          <c:tx>
            <c:strRef>
              <c:f>Sheet1!$A$29</c:f>
              <c:strCache>
                <c:ptCount val="1"/>
                <c:pt idx="0">
                  <c:v>Don’t know / we can’t forecast that far ahead</c:v>
                </c:pt>
              </c:strCache>
            </c:strRef>
          </c:tx>
          <c:spPr>
            <a:solidFill>
              <a:schemeClr val="accent4"/>
            </a:solidFill>
            <a:ln>
              <a:noFill/>
            </a:ln>
            <a:effectLst/>
          </c:spPr>
          <c:invertIfNegative val="0"/>
          <c:dLbls>
            <c:dLbl>
              <c:idx val="0"/>
              <c:layout>
                <c:manualLayout>
                  <c:x val="1.0833618998864309E-2"/>
                  <c:y val="5.8877971356298096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27E-4214-B7B8-06ADA39D1FB2}"/>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4"/>
                      </a:solidFill>
                      <a:round/>
                    </a:ln>
                    <a:effectLst/>
                  </c:spPr>
                </c15:leaderLines>
              </c:ext>
            </c:extLst>
          </c:dLbls>
          <c:cat>
            <c:numRef>
              <c:f>Sheet1!$B$23:$D$23</c:f>
              <c:numCache>
                <c:formatCode>General</c:formatCode>
                <c:ptCount val="3"/>
                <c:pt idx="0">
                  <c:v>2020</c:v>
                </c:pt>
                <c:pt idx="1">
                  <c:v>2021</c:v>
                </c:pt>
                <c:pt idx="2">
                  <c:v>2022</c:v>
                </c:pt>
              </c:numCache>
            </c:numRef>
          </c:cat>
          <c:val>
            <c:numRef>
              <c:f>Sheet1!$B$29:$D$29</c:f>
              <c:numCache>
                <c:formatCode>0%</c:formatCode>
                <c:ptCount val="3"/>
                <c:pt idx="0">
                  <c:v>1.138147566719E-2</c:v>
                </c:pt>
                <c:pt idx="1">
                  <c:v>0.20206022187</c:v>
                </c:pt>
                <c:pt idx="2">
                  <c:v>0.35380348652929999</c:v>
                </c:pt>
              </c:numCache>
            </c:numRef>
          </c:val>
          <c:extLst>
            <c:ext xmlns:c16="http://schemas.microsoft.com/office/drawing/2014/chart" uri="{C3380CC4-5D6E-409C-BE32-E72D297353CC}">
              <c16:uniqueId val="{00000004-F0D1-4022-8E1A-F0D15ABF015A}"/>
            </c:ext>
          </c:extLst>
        </c:ser>
        <c:ser>
          <c:idx val="6"/>
          <c:order val="6"/>
          <c:tx>
            <c:strRef>
              <c:f>Sheet1!$A$30</c:f>
              <c:strCache>
                <c:ptCount val="1"/>
                <c:pt idx="0">
                  <c:v>N/A – we don’t raise funds in this way</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Sheet1!$B$23:$D$23</c:f>
              <c:numCache>
                <c:formatCode>General</c:formatCode>
                <c:ptCount val="3"/>
                <c:pt idx="0">
                  <c:v>2020</c:v>
                </c:pt>
                <c:pt idx="1">
                  <c:v>2021</c:v>
                </c:pt>
                <c:pt idx="2">
                  <c:v>2022</c:v>
                </c:pt>
              </c:numCache>
            </c:numRef>
          </c:cat>
          <c:val>
            <c:numRef>
              <c:f>Sheet1!$B$30:$D$30</c:f>
              <c:numCache>
                <c:formatCode>0%</c:formatCode>
                <c:ptCount val="3"/>
                <c:pt idx="0">
                  <c:v>0.28806907378340002</c:v>
                </c:pt>
                <c:pt idx="1">
                  <c:v>0.28724247226619998</c:v>
                </c:pt>
                <c:pt idx="2">
                  <c:v>0.28724247226619998</c:v>
                </c:pt>
              </c:numCache>
            </c:numRef>
          </c:val>
          <c:extLst>
            <c:ext xmlns:c16="http://schemas.microsoft.com/office/drawing/2014/chart" uri="{C3380CC4-5D6E-409C-BE32-E72D297353CC}">
              <c16:uniqueId val="{00000000-E27E-4214-B7B8-06ADA39D1FB2}"/>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legend>
      <c:legendPos val="r"/>
      <c:layout>
        <c:manualLayout>
          <c:xMode val="edge"/>
          <c:yMode val="edge"/>
          <c:x val="0.7458523669607432"/>
          <c:y val="0.32024142572842007"/>
          <c:w val="0.25288025652984342"/>
          <c:h val="0.5040337365524554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929337510675188E-2"/>
          <c:y val="0.20440752413456523"/>
          <c:w val="0.88812336652614687"/>
          <c:h val="0.63159628243826327"/>
        </c:manualLayout>
      </c:layout>
      <c:barChart>
        <c:barDir val="bar"/>
        <c:grouping val="percentStacked"/>
        <c:varyColors val="0"/>
        <c:ser>
          <c:idx val="0"/>
          <c:order val="0"/>
          <c:tx>
            <c:strRef>
              <c:f>Sheet1!$P$2</c:f>
              <c:strCache>
                <c:ptCount val="1"/>
                <c:pt idx="0">
                  <c:v>Led to/expect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Sheet1!$Q$2:$S$2</c:f>
              <c:numCache>
                <c:formatCode>0%</c:formatCode>
                <c:ptCount val="3"/>
                <c:pt idx="0">
                  <c:v>0.62734288864388088</c:v>
                </c:pt>
                <c:pt idx="1">
                  <c:v>0.32684824902723736</c:v>
                </c:pt>
                <c:pt idx="2">
                  <c:v>0.1056142301278488</c:v>
                </c:pt>
              </c:numCache>
            </c:numRef>
          </c:val>
          <c:extLst>
            <c:ext xmlns:c16="http://schemas.microsoft.com/office/drawing/2014/chart" uri="{C3380CC4-5D6E-409C-BE32-E72D297353CC}">
              <c16:uniqueId val="{00000000-286E-4482-A9F6-6F286C268997}"/>
            </c:ext>
          </c:extLst>
        </c:ser>
        <c:ser>
          <c:idx val="1"/>
          <c:order val="1"/>
          <c:tx>
            <c:strRef>
              <c:f>Sheet1!$P$3</c:f>
              <c:strCache>
                <c:ptCount val="1"/>
                <c:pt idx="0">
                  <c:v>Led to/expect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Sheet1!$Q$3:$S$3</c:f>
              <c:numCache>
                <c:formatCode>0%</c:formatCode>
                <c:ptCount val="3"/>
                <c:pt idx="0">
                  <c:v>0.20672546857772878</c:v>
                </c:pt>
                <c:pt idx="1">
                  <c:v>0.19566425792106726</c:v>
                </c:pt>
                <c:pt idx="2">
                  <c:v>0.13952195664257921</c:v>
                </c:pt>
              </c:numCache>
            </c:numRef>
          </c:val>
          <c:extLst>
            <c:ext xmlns:c16="http://schemas.microsoft.com/office/drawing/2014/chart" uri="{C3380CC4-5D6E-409C-BE32-E72D297353CC}">
              <c16:uniqueId val="{00000001-286E-4482-A9F6-6F286C268997}"/>
            </c:ext>
          </c:extLst>
        </c:ser>
        <c:ser>
          <c:idx val="2"/>
          <c:order val="2"/>
          <c:tx>
            <c:strRef>
              <c:f>Sheet1!$P$4</c:f>
              <c:strCache>
                <c:ptCount val="1"/>
                <c:pt idx="0">
                  <c:v>No difference/expect 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Sheet1!$Q$4:$S$4</c:f>
              <c:numCache>
                <c:formatCode>0%</c:formatCode>
                <c:ptCount val="3"/>
                <c:pt idx="0">
                  <c:v>9.1510474090407939E-2</c:v>
                </c:pt>
                <c:pt idx="1">
                  <c:v>0.12951639799888828</c:v>
                </c:pt>
                <c:pt idx="2">
                  <c:v>0.17287381878821567</c:v>
                </c:pt>
              </c:numCache>
            </c:numRef>
          </c:val>
          <c:extLst>
            <c:ext xmlns:c16="http://schemas.microsoft.com/office/drawing/2014/chart" uri="{C3380CC4-5D6E-409C-BE32-E72D297353CC}">
              <c16:uniqueId val="{00000002-286E-4482-A9F6-6F286C268997}"/>
            </c:ext>
          </c:extLst>
        </c:ser>
        <c:ser>
          <c:idx val="3"/>
          <c:order val="3"/>
          <c:tx>
            <c:strRef>
              <c:f>Sheet1!$P$5</c:f>
              <c:strCache>
                <c:ptCount val="1"/>
                <c:pt idx="0">
                  <c:v>Led to/expect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Sheet1!$Q$5:$S$5</c:f>
              <c:numCache>
                <c:formatCode>0%</c:formatCode>
                <c:ptCount val="3"/>
                <c:pt idx="0">
                  <c:v>3.9691289966923927E-2</c:v>
                </c:pt>
                <c:pt idx="1">
                  <c:v>5.00277932184547E-2</c:v>
                </c:pt>
                <c:pt idx="2">
                  <c:v>6.5036131183991111E-2</c:v>
                </c:pt>
              </c:numCache>
            </c:numRef>
          </c:val>
          <c:extLst>
            <c:ext xmlns:c16="http://schemas.microsoft.com/office/drawing/2014/chart" uri="{C3380CC4-5D6E-409C-BE32-E72D297353CC}">
              <c16:uniqueId val="{00000003-286E-4482-A9F6-6F286C268997}"/>
            </c:ext>
          </c:extLst>
        </c:ser>
        <c:ser>
          <c:idx val="4"/>
          <c:order val="4"/>
          <c:tx>
            <c:strRef>
              <c:f>Sheet1!$P$6</c:f>
              <c:strCache>
                <c:ptCount val="1"/>
                <c:pt idx="0">
                  <c:v>Led to/expect a significant increase</c:v>
                </c:pt>
              </c:strCache>
            </c:strRef>
          </c:tx>
          <c:spPr>
            <a:solidFill>
              <a:schemeClr val="accent2">
                <a:lumMod val="75000"/>
              </a:schemeClr>
            </a:solidFill>
            <a:ln>
              <a:noFill/>
            </a:ln>
            <a:effectLst/>
          </c:spPr>
          <c:invertIfNegative val="0"/>
          <c:dLbls>
            <c:dLbl>
              <c:idx val="0"/>
              <c:layout>
                <c:manualLayout>
                  <c:x val="0"/>
                  <c:y val="9.6344392006197113E-2"/>
                </c:manualLayout>
              </c:layout>
              <c:tx>
                <c:rich>
                  <a:bodyPr/>
                  <a:lstStyle/>
                  <a:p>
                    <a:fld id="{14EE2D47-8351-4570-A9A1-FFA14412285A}" type="VALUE">
                      <a:rPr lang="en-US" sz="1200">
                        <a:solidFill>
                          <a:schemeClr val="accent2">
                            <a:lumMod val="75000"/>
                          </a:schemeClr>
                        </a:solidFill>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286E-4482-A9F6-6F286C268997}"/>
                </c:ext>
              </c:extLst>
            </c:dLbl>
            <c:dLbl>
              <c:idx val="1"/>
              <c:layout>
                <c:manualLayout>
                  <c:x val="0"/>
                  <c:y val="8.2963226449780894E-2"/>
                </c:manualLayout>
              </c:layout>
              <c:tx>
                <c:rich>
                  <a:bodyPr/>
                  <a:lstStyle/>
                  <a:p>
                    <a:fld id="{7424DD70-0715-4D5E-A18C-88DAB72B8FD8}" type="VALUE">
                      <a:rPr lang="en-US" sz="1200">
                        <a:solidFill>
                          <a:schemeClr val="accent2">
                            <a:lumMod val="75000"/>
                          </a:schemeClr>
                        </a:solidFill>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86E-4482-A9F6-6F286C268997}"/>
                </c:ext>
              </c:extLst>
            </c:dLbl>
            <c:dLbl>
              <c:idx val="2"/>
              <c:layout>
                <c:manualLayout>
                  <c:x val="0"/>
                  <c:y val="8.2963226449780894E-2"/>
                </c:manualLayout>
              </c:layout>
              <c:tx>
                <c:rich>
                  <a:bodyPr/>
                  <a:lstStyle/>
                  <a:p>
                    <a:fld id="{3E875068-770C-4E92-8CD2-56D99D622CC5}" type="VALUE">
                      <a:rPr lang="en-US" sz="1200" dirty="0">
                        <a:solidFill>
                          <a:schemeClr val="accent2">
                            <a:lumMod val="75000"/>
                          </a:schemeClr>
                        </a:solidFill>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286E-4482-A9F6-6F286C268997}"/>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Sheet1!$Q$6:$S$6</c:f>
              <c:numCache>
                <c:formatCode>0%</c:formatCode>
                <c:ptCount val="3"/>
                <c:pt idx="0">
                  <c:v>1.8743109151047408E-2</c:v>
                </c:pt>
                <c:pt idx="1">
                  <c:v>1.4452473596442469E-2</c:v>
                </c:pt>
                <c:pt idx="2">
                  <c:v>2.056698165647582E-2</c:v>
                </c:pt>
              </c:numCache>
            </c:numRef>
          </c:val>
          <c:extLst>
            <c:ext xmlns:c16="http://schemas.microsoft.com/office/drawing/2014/chart" uri="{C3380CC4-5D6E-409C-BE32-E72D297353CC}">
              <c16:uniqueId val="{00000007-286E-4482-A9F6-6F286C268997}"/>
            </c:ext>
          </c:extLst>
        </c:ser>
        <c:ser>
          <c:idx val="5"/>
          <c:order val="5"/>
          <c:tx>
            <c:strRef>
              <c:f>Sheet1!$P$7</c:f>
              <c:strCache>
                <c:ptCount val="1"/>
                <c:pt idx="0">
                  <c:v>Don’t know</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Sheet1!$Q$7:$S$7</c:f>
              <c:numCache>
                <c:formatCode>0%</c:formatCode>
                <c:ptCount val="3"/>
                <c:pt idx="0">
                  <c:v>1.5986769570011026E-2</c:v>
                </c:pt>
                <c:pt idx="1">
                  <c:v>0.28349082823790994</c:v>
                </c:pt>
                <c:pt idx="2">
                  <c:v>0.4963868816008894</c:v>
                </c:pt>
              </c:numCache>
            </c:numRef>
          </c:val>
          <c:extLst>
            <c:ext xmlns:c16="http://schemas.microsoft.com/office/drawing/2014/chart" uri="{C3380CC4-5D6E-409C-BE32-E72D297353CC}">
              <c16:uniqueId val="{00000008-286E-4482-A9F6-6F286C268997}"/>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370029119262322E-2"/>
          <c:y val="4.1157304346286859E-2"/>
          <c:w val="0.63821228831444221"/>
          <c:h val="0.38805906931148743"/>
        </c:manualLayout>
      </c:layout>
      <c:barChart>
        <c:barDir val="bar"/>
        <c:grouping val="percentStacked"/>
        <c:varyColors val="0"/>
        <c:ser>
          <c:idx val="0"/>
          <c:order val="0"/>
          <c:tx>
            <c:strRef>
              <c:f>Sheet1!$A$25</c:f>
              <c:strCache>
                <c:ptCount val="1"/>
                <c:pt idx="0">
                  <c:v>Led to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Sheet1!$B$25:$D$25</c:f>
              <c:numCache>
                <c:formatCode>0%</c:formatCode>
                <c:ptCount val="3"/>
                <c:pt idx="0">
                  <c:v>0.1106750392465</c:v>
                </c:pt>
                <c:pt idx="1">
                  <c:v>0.10459587955629999</c:v>
                </c:pt>
                <c:pt idx="2">
                  <c:v>6.0221870047540003E-2</c:v>
                </c:pt>
              </c:numCache>
            </c:numRef>
          </c:val>
          <c:extLst>
            <c:ext xmlns:c16="http://schemas.microsoft.com/office/drawing/2014/chart" uri="{C3380CC4-5D6E-409C-BE32-E72D297353CC}">
              <c16:uniqueId val="{00000000-57EA-438A-BD65-A75690593789}"/>
            </c:ext>
          </c:extLst>
        </c:ser>
        <c:ser>
          <c:idx val="1"/>
          <c:order val="1"/>
          <c:tx>
            <c:strRef>
              <c:f>Sheet1!$A$26</c:f>
              <c:strCache>
                <c:ptCount val="1"/>
                <c:pt idx="0">
                  <c:v>Led to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Sheet1!$B$26:$D$26</c:f>
              <c:numCache>
                <c:formatCode>0%</c:formatCode>
                <c:ptCount val="3"/>
                <c:pt idx="0">
                  <c:v>7.9277864992150004E-2</c:v>
                </c:pt>
                <c:pt idx="1">
                  <c:v>8.6370839936610003E-2</c:v>
                </c:pt>
                <c:pt idx="2">
                  <c:v>6.1410459587960001E-2</c:v>
                </c:pt>
              </c:numCache>
            </c:numRef>
          </c:val>
          <c:extLst>
            <c:ext xmlns:c16="http://schemas.microsoft.com/office/drawing/2014/chart" uri="{C3380CC4-5D6E-409C-BE32-E72D297353CC}">
              <c16:uniqueId val="{00000000-F0D1-4022-8E1A-F0D15ABF015A}"/>
            </c:ext>
          </c:extLst>
        </c:ser>
        <c:ser>
          <c:idx val="2"/>
          <c:order val="2"/>
          <c:tx>
            <c:strRef>
              <c:f>Sheet1!$A$27</c:f>
              <c:strCache>
                <c:ptCount val="1"/>
                <c:pt idx="0">
                  <c:v>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Sheet1!$B$27:$D$27</c:f>
              <c:numCache>
                <c:formatCode>0%</c:formatCode>
                <c:ptCount val="3"/>
                <c:pt idx="0">
                  <c:v>0.2182103610675</c:v>
                </c:pt>
                <c:pt idx="1">
                  <c:v>0.1988906497623</c:v>
                </c:pt>
                <c:pt idx="2">
                  <c:v>0.16402535657690001</c:v>
                </c:pt>
              </c:numCache>
            </c:numRef>
          </c:val>
          <c:extLst>
            <c:ext xmlns:c16="http://schemas.microsoft.com/office/drawing/2014/chart" uri="{C3380CC4-5D6E-409C-BE32-E72D297353CC}">
              <c16:uniqueId val="{00000001-F0D1-4022-8E1A-F0D15ABF015A}"/>
            </c:ext>
          </c:extLst>
        </c:ser>
        <c:ser>
          <c:idx val="3"/>
          <c:order val="3"/>
          <c:tx>
            <c:strRef>
              <c:f>Sheet1!$A$28</c:f>
              <c:strCache>
                <c:ptCount val="1"/>
                <c:pt idx="0">
                  <c:v>Led to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Sheet1!$B$28:$D$28</c:f>
              <c:numCache>
                <c:formatCode>0%</c:formatCode>
                <c:ptCount val="3"/>
                <c:pt idx="0">
                  <c:v>0.1032182103611</c:v>
                </c:pt>
                <c:pt idx="1">
                  <c:v>5.7052297939779999E-2</c:v>
                </c:pt>
                <c:pt idx="2">
                  <c:v>3.9223454833599999E-2</c:v>
                </c:pt>
              </c:numCache>
            </c:numRef>
          </c:val>
          <c:extLst>
            <c:ext xmlns:c16="http://schemas.microsoft.com/office/drawing/2014/chart" uri="{C3380CC4-5D6E-409C-BE32-E72D297353CC}">
              <c16:uniqueId val="{00000002-F0D1-4022-8E1A-F0D15ABF015A}"/>
            </c:ext>
          </c:extLst>
        </c:ser>
        <c:ser>
          <c:idx val="4"/>
          <c:order val="4"/>
          <c:tx>
            <c:strRef>
              <c:f>Sheet1!$A$29</c:f>
              <c:strCache>
                <c:ptCount val="1"/>
                <c:pt idx="0">
                  <c:v>Led to a significant increase</c:v>
                </c:pt>
              </c:strCache>
            </c:strRef>
          </c:tx>
          <c:spPr>
            <a:solidFill>
              <a:schemeClr val="accent2">
                <a:lumMod val="75000"/>
              </a:schemeClr>
            </a:solidFill>
            <a:ln>
              <a:noFill/>
            </a:ln>
            <a:effectLst/>
          </c:spPr>
          <c:invertIfNegative val="0"/>
          <c:dLbls>
            <c:dLbl>
              <c:idx val="1"/>
              <c:layout>
                <c:manualLayout>
                  <c:x val="-3.2952348827857015E-3"/>
                  <c:y val="8.5639459561064002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0D1-4022-8E1A-F0D15ABF015A}"/>
                </c:ext>
              </c:extLst>
            </c:dLbl>
            <c:dLbl>
              <c:idx val="2"/>
              <c:layout>
                <c:manualLayout>
                  <c:x val="-6.0411941633831848E-17"/>
                  <c:y val="8.5639459561064155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0D1-4022-8E1A-F0D15ABF01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Sheet1!$B$29:$D$29</c:f>
              <c:numCache>
                <c:formatCode>0%</c:formatCode>
                <c:ptCount val="3"/>
                <c:pt idx="0">
                  <c:v>0.1130298273155</c:v>
                </c:pt>
                <c:pt idx="1">
                  <c:v>1.307448494453E-2</c:v>
                </c:pt>
                <c:pt idx="2">
                  <c:v>9.9049128367669995E-3</c:v>
                </c:pt>
              </c:numCache>
            </c:numRef>
          </c:val>
          <c:extLst>
            <c:ext xmlns:c16="http://schemas.microsoft.com/office/drawing/2014/chart" uri="{C3380CC4-5D6E-409C-BE32-E72D297353CC}">
              <c16:uniqueId val="{00000003-F0D1-4022-8E1A-F0D15ABF015A}"/>
            </c:ext>
          </c:extLst>
        </c:ser>
        <c:ser>
          <c:idx val="5"/>
          <c:order val="5"/>
          <c:tx>
            <c:strRef>
              <c:f>Sheet1!$A$30</c:f>
              <c:strCache>
                <c:ptCount val="1"/>
                <c:pt idx="0">
                  <c:v>Don’t know / we can’t forecast that far ahead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Sheet1!$B$30:$D$30</c:f>
              <c:numCache>
                <c:formatCode>0%</c:formatCode>
                <c:ptCount val="3"/>
                <c:pt idx="0">
                  <c:v>3.3751962323389999E-2</c:v>
                </c:pt>
                <c:pt idx="1">
                  <c:v>0.2004754358162</c:v>
                </c:pt>
                <c:pt idx="2">
                  <c:v>0.32567353407290001</c:v>
                </c:pt>
              </c:numCache>
            </c:numRef>
          </c:val>
          <c:extLst>
            <c:ext xmlns:c16="http://schemas.microsoft.com/office/drawing/2014/chart" uri="{C3380CC4-5D6E-409C-BE32-E72D297353CC}">
              <c16:uniqueId val="{00000004-F0D1-4022-8E1A-F0D15ABF015A}"/>
            </c:ext>
          </c:extLst>
        </c:ser>
        <c:ser>
          <c:idx val="6"/>
          <c:order val="6"/>
          <c:tx>
            <c:strRef>
              <c:f>Sheet1!$A$31</c:f>
              <c:strCache>
                <c:ptCount val="1"/>
                <c:pt idx="0">
                  <c:v>N/A – we don’t raise funds in this way</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Sheet1!$B$24:$D$24</c:f>
              <c:numCache>
                <c:formatCode>General</c:formatCode>
                <c:ptCount val="3"/>
                <c:pt idx="0">
                  <c:v>2020</c:v>
                </c:pt>
                <c:pt idx="1">
                  <c:v>2021</c:v>
                </c:pt>
                <c:pt idx="2">
                  <c:v>2022</c:v>
                </c:pt>
              </c:numCache>
            </c:numRef>
          </c:cat>
          <c:val>
            <c:numRef>
              <c:f>Sheet1!$B$31:$D$31</c:f>
              <c:numCache>
                <c:formatCode>0%</c:formatCode>
                <c:ptCount val="3"/>
                <c:pt idx="0">
                  <c:v>0.34183673469390002</c:v>
                </c:pt>
                <c:pt idx="1">
                  <c:v>0.3395404120444</c:v>
                </c:pt>
                <c:pt idx="2">
                  <c:v>0.3395404120444</c:v>
                </c:pt>
              </c:numCache>
            </c:numRef>
          </c:val>
          <c:extLst>
            <c:ext xmlns:c16="http://schemas.microsoft.com/office/drawing/2014/chart" uri="{C3380CC4-5D6E-409C-BE32-E72D297353CC}">
              <c16:uniqueId val="{00000000-50E8-4396-B96B-CE55403FE861}"/>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legend>
      <c:legendPos val="r"/>
      <c:layout>
        <c:manualLayout>
          <c:xMode val="edge"/>
          <c:yMode val="edge"/>
          <c:x val="0.71924700508744466"/>
          <c:y val="0.28032340696697233"/>
          <c:w val="0.2807529949125554"/>
          <c:h val="0.4687917502901711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289583205369335E-2"/>
          <c:y val="8.6157669515438975E-2"/>
          <c:w val="0.8931727544325343"/>
          <c:h val="0.79752273533782503"/>
        </c:manualLayout>
      </c:layout>
      <c:barChart>
        <c:barDir val="bar"/>
        <c:grouping val="percentStacked"/>
        <c:varyColors val="0"/>
        <c:ser>
          <c:idx val="0"/>
          <c:order val="0"/>
          <c:tx>
            <c:strRef>
              <c:f>Sheet1!$P$2</c:f>
              <c:strCache>
                <c:ptCount val="1"/>
                <c:pt idx="0">
                  <c:v>Led to/expect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Sheet1!$Q$2:$S$2</c:f>
              <c:numCache>
                <c:formatCode>0%</c:formatCode>
                <c:ptCount val="3"/>
                <c:pt idx="0">
                  <c:v>0.16815742397137745</c:v>
                </c:pt>
                <c:pt idx="1">
                  <c:v>0.15742397137745975</c:v>
                </c:pt>
                <c:pt idx="2">
                  <c:v>9.0638044126416226E-2</c:v>
                </c:pt>
              </c:numCache>
            </c:numRef>
          </c:val>
          <c:extLst>
            <c:ext xmlns:c16="http://schemas.microsoft.com/office/drawing/2014/chart" uri="{C3380CC4-5D6E-409C-BE32-E72D297353CC}">
              <c16:uniqueId val="{00000000-B373-4533-A9CD-8CEF46539B95}"/>
            </c:ext>
          </c:extLst>
        </c:ser>
        <c:ser>
          <c:idx val="1"/>
          <c:order val="1"/>
          <c:tx>
            <c:strRef>
              <c:f>Sheet1!$P$3</c:f>
              <c:strCache>
                <c:ptCount val="1"/>
                <c:pt idx="0">
                  <c:v>Led to/expect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Sheet1!$Q$3:$S$3</c:f>
              <c:numCache>
                <c:formatCode>0%</c:formatCode>
                <c:ptCount val="3"/>
                <c:pt idx="0">
                  <c:v>0.12045319022063208</c:v>
                </c:pt>
                <c:pt idx="1">
                  <c:v>0.12999403697078116</c:v>
                </c:pt>
                <c:pt idx="2">
                  <c:v>9.2426952892069175E-2</c:v>
                </c:pt>
              </c:numCache>
            </c:numRef>
          </c:val>
          <c:extLst>
            <c:ext xmlns:c16="http://schemas.microsoft.com/office/drawing/2014/chart" uri="{C3380CC4-5D6E-409C-BE32-E72D297353CC}">
              <c16:uniqueId val="{00000001-B373-4533-A9CD-8CEF46539B95}"/>
            </c:ext>
          </c:extLst>
        </c:ser>
        <c:ser>
          <c:idx val="2"/>
          <c:order val="2"/>
          <c:tx>
            <c:strRef>
              <c:f>Sheet1!$P$4</c:f>
              <c:strCache>
                <c:ptCount val="1"/>
                <c:pt idx="0">
                  <c:v>No difference/expect 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Sheet1!$Q$4:$S$4</c:f>
              <c:numCache>
                <c:formatCode>0%</c:formatCode>
                <c:ptCount val="3"/>
                <c:pt idx="0">
                  <c:v>0.33154442456768041</c:v>
                </c:pt>
                <c:pt idx="1">
                  <c:v>0.29934406678592723</c:v>
                </c:pt>
                <c:pt idx="2">
                  <c:v>0.24686940966010734</c:v>
                </c:pt>
              </c:numCache>
            </c:numRef>
          </c:val>
          <c:extLst>
            <c:ext xmlns:c16="http://schemas.microsoft.com/office/drawing/2014/chart" uri="{C3380CC4-5D6E-409C-BE32-E72D297353CC}">
              <c16:uniqueId val="{00000002-B373-4533-A9CD-8CEF46539B95}"/>
            </c:ext>
          </c:extLst>
        </c:ser>
        <c:ser>
          <c:idx val="3"/>
          <c:order val="3"/>
          <c:tx>
            <c:strRef>
              <c:f>Sheet1!$P$5</c:f>
              <c:strCache>
                <c:ptCount val="1"/>
                <c:pt idx="0">
                  <c:v>Led to/expect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Sheet1!$Q$5:$S$5</c:f>
              <c:numCache>
                <c:formatCode>0%</c:formatCode>
                <c:ptCount val="3"/>
                <c:pt idx="0">
                  <c:v>0.15682766845557544</c:v>
                </c:pt>
                <c:pt idx="1">
                  <c:v>8.5867620751341675E-2</c:v>
                </c:pt>
                <c:pt idx="2">
                  <c:v>5.9033989266547404E-2</c:v>
                </c:pt>
              </c:numCache>
            </c:numRef>
          </c:val>
          <c:extLst>
            <c:ext xmlns:c16="http://schemas.microsoft.com/office/drawing/2014/chart" uri="{C3380CC4-5D6E-409C-BE32-E72D297353CC}">
              <c16:uniqueId val="{00000003-B373-4533-A9CD-8CEF46539B95}"/>
            </c:ext>
          </c:extLst>
        </c:ser>
        <c:ser>
          <c:idx val="4"/>
          <c:order val="4"/>
          <c:tx>
            <c:strRef>
              <c:f>Sheet1!$P$6</c:f>
              <c:strCache>
                <c:ptCount val="1"/>
                <c:pt idx="0">
                  <c:v>Led to/expect a significant increase</c:v>
                </c:pt>
              </c:strCache>
            </c:strRef>
          </c:tx>
          <c:spPr>
            <a:solidFill>
              <a:schemeClr val="accent2">
                <a:lumMod val="75000"/>
              </a:schemeClr>
            </a:solidFill>
            <a:ln>
              <a:noFill/>
            </a:ln>
            <a:effectLst/>
          </c:spPr>
          <c:invertIfNegative val="0"/>
          <c:dLbls>
            <c:dLbl>
              <c:idx val="0"/>
              <c:layout>
                <c:manualLayout>
                  <c:x val="-1.2883865340039456E-16"/>
                  <c:y val="1.1586685114375632E-2"/>
                </c:manualLayout>
              </c:layout>
              <c:tx>
                <c:rich>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fld id="{87CDC51B-D030-4D4C-904C-783128A7625D}" type="VALUE">
                      <a:rPr lang="en-US">
                        <a:solidFill>
                          <a:schemeClr val="bg1"/>
                        </a:solidFill>
                        <a:latin typeface="Segoe UI" panose="020B0502040204020203" pitchFamily="34" charset="0"/>
                      </a:rPr>
                      <a:pPr>
                        <a:defRPr sz="1000">
                          <a:solidFill>
                            <a:schemeClr val="bg1"/>
                          </a:solidFill>
                          <a:latin typeface="Segoe UI" panose="020B0502040204020203" pitchFamily="34" charset="0"/>
                          <a:cs typeface="Segoe UI" panose="020B0502040204020203" pitchFamily="34" charset="0"/>
                        </a:defRPr>
                      </a:pPr>
                      <a:t>[VALUE]</a:t>
                    </a:fld>
                    <a:endParaRPr lang="en-GB"/>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373-4533-A9CD-8CEF46539B95}"/>
                </c:ext>
              </c:extLst>
            </c:dLbl>
            <c:dLbl>
              <c:idx val="1"/>
              <c:layout>
                <c:manualLayout>
                  <c:x val="0"/>
                  <c:y val="8.2963226449780894E-2"/>
                </c:manualLayout>
              </c:layout>
              <c:tx>
                <c:rich>
                  <a:bodyPr/>
                  <a:lstStyle/>
                  <a:p>
                    <a:fld id="{2C307A3A-7E37-4794-80C2-8F0B2EF845CC}"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373-4533-A9CD-8CEF46539B95}"/>
                </c:ext>
              </c:extLst>
            </c:dLbl>
            <c:dLbl>
              <c:idx val="2"/>
              <c:layout>
                <c:manualLayout>
                  <c:x val="0"/>
                  <c:y val="8.2963226449780894E-2"/>
                </c:manualLayout>
              </c:layout>
              <c:tx>
                <c:rich>
                  <a:bodyPr/>
                  <a:lstStyle/>
                  <a:p>
                    <a:fld id="{BDF911B1-0C76-4ADD-9CB2-9FF4DA59DEB7}"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B373-4533-A9CD-8CEF46539B9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Sheet1!$Q$6:$S$6</c:f>
              <c:numCache>
                <c:formatCode>0%</c:formatCode>
                <c:ptCount val="3"/>
                <c:pt idx="0">
                  <c:v>0.17173524150268335</c:v>
                </c:pt>
                <c:pt idx="1">
                  <c:v>1.9677996422182469E-2</c:v>
                </c:pt>
                <c:pt idx="2">
                  <c:v>1.4907573047107931E-2</c:v>
                </c:pt>
              </c:numCache>
            </c:numRef>
          </c:val>
          <c:extLst>
            <c:ext xmlns:c16="http://schemas.microsoft.com/office/drawing/2014/chart" uri="{C3380CC4-5D6E-409C-BE32-E72D297353CC}">
              <c16:uniqueId val="{00000007-B373-4533-A9CD-8CEF46539B95}"/>
            </c:ext>
          </c:extLst>
        </c:ser>
        <c:ser>
          <c:idx val="5"/>
          <c:order val="5"/>
          <c:tx>
            <c:strRef>
              <c:f>Sheet1!$P$7</c:f>
              <c:strCache>
                <c:ptCount val="1"/>
                <c:pt idx="0">
                  <c:v>Don’t know</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Sheet1!$Q$7:$S$7</c:f>
              <c:numCache>
                <c:formatCode>0%</c:formatCode>
                <c:ptCount val="3"/>
                <c:pt idx="0">
                  <c:v>5.128205128205128E-2</c:v>
                </c:pt>
                <c:pt idx="1">
                  <c:v>0.30172927847346454</c:v>
                </c:pt>
                <c:pt idx="2">
                  <c:v>0.49016100178890876</c:v>
                </c:pt>
              </c:numCache>
            </c:numRef>
          </c:val>
          <c:extLst>
            <c:ext xmlns:c16="http://schemas.microsoft.com/office/drawing/2014/chart" uri="{C3380CC4-5D6E-409C-BE32-E72D297353CC}">
              <c16:uniqueId val="{00000008-B373-4533-A9CD-8CEF46539B95}"/>
            </c:ext>
          </c:extLst>
        </c:ser>
        <c:dLbls>
          <c:showLegendKey val="0"/>
          <c:showVal val="0"/>
          <c:showCatName val="0"/>
          <c:showSerName val="0"/>
          <c:showPercent val="0"/>
          <c:showBubbleSize val="0"/>
        </c:dLbls>
        <c:gapWidth val="12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775811419996736E-2"/>
          <c:y val="7.3935233426772523E-2"/>
          <c:w val="0.62972330083992012"/>
          <c:h val="0.4069917113810359"/>
        </c:manualLayout>
      </c:layout>
      <c:barChart>
        <c:barDir val="bar"/>
        <c:grouping val="percentStacked"/>
        <c:varyColors val="0"/>
        <c:ser>
          <c:idx val="0"/>
          <c:order val="0"/>
          <c:tx>
            <c:strRef>
              <c:f>Sheet1!$A$27</c:f>
              <c:strCache>
                <c:ptCount val="1"/>
                <c:pt idx="0">
                  <c:v>Led to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Sheet1!$B$27:$D$27</c:f>
              <c:numCache>
                <c:formatCode>0%</c:formatCode>
                <c:ptCount val="3"/>
                <c:pt idx="0">
                  <c:v>0.111852433281</c:v>
                </c:pt>
                <c:pt idx="1">
                  <c:v>4.6751188589539999E-2</c:v>
                </c:pt>
                <c:pt idx="2">
                  <c:v>2.2187004754360001E-2</c:v>
                </c:pt>
              </c:numCache>
            </c:numRef>
          </c:val>
          <c:extLst>
            <c:ext xmlns:c16="http://schemas.microsoft.com/office/drawing/2014/chart" uri="{C3380CC4-5D6E-409C-BE32-E72D297353CC}">
              <c16:uniqueId val="{00000000-57EA-438A-BD65-A75690593789}"/>
            </c:ext>
          </c:extLst>
        </c:ser>
        <c:ser>
          <c:idx val="1"/>
          <c:order val="1"/>
          <c:tx>
            <c:strRef>
              <c:f>Sheet1!$A$28</c:f>
              <c:strCache>
                <c:ptCount val="1"/>
                <c:pt idx="0">
                  <c:v>Led to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Sheet1!$B$28:$D$28</c:f>
              <c:numCache>
                <c:formatCode>0%</c:formatCode>
                <c:ptCount val="3"/>
                <c:pt idx="0">
                  <c:v>5.7299843014129999E-2</c:v>
                </c:pt>
                <c:pt idx="1">
                  <c:v>3.2091917591129997E-2</c:v>
                </c:pt>
                <c:pt idx="2">
                  <c:v>2.377179080824E-2</c:v>
                </c:pt>
              </c:numCache>
            </c:numRef>
          </c:val>
          <c:extLst>
            <c:ext xmlns:c16="http://schemas.microsoft.com/office/drawing/2014/chart" uri="{C3380CC4-5D6E-409C-BE32-E72D297353CC}">
              <c16:uniqueId val="{00000000-F0D1-4022-8E1A-F0D15ABF015A}"/>
            </c:ext>
          </c:extLst>
        </c:ser>
        <c:ser>
          <c:idx val="2"/>
          <c:order val="2"/>
          <c:tx>
            <c:strRef>
              <c:f>Sheet1!$A$29</c:f>
              <c:strCache>
                <c:ptCount val="1"/>
                <c:pt idx="0">
                  <c:v>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Sheet1!$B$29:$D$29</c:f>
              <c:numCache>
                <c:formatCode>0%</c:formatCode>
                <c:ptCount val="3"/>
                <c:pt idx="0">
                  <c:v>0.11459968602829999</c:v>
                </c:pt>
                <c:pt idx="1">
                  <c:v>0.1267828843106</c:v>
                </c:pt>
                <c:pt idx="2">
                  <c:v>0.101030110935</c:v>
                </c:pt>
              </c:numCache>
            </c:numRef>
          </c:val>
          <c:extLst>
            <c:ext xmlns:c16="http://schemas.microsoft.com/office/drawing/2014/chart" uri="{C3380CC4-5D6E-409C-BE32-E72D297353CC}">
              <c16:uniqueId val="{00000001-F0D1-4022-8E1A-F0D15ABF015A}"/>
            </c:ext>
          </c:extLst>
        </c:ser>
        <c:ser>
          <c:idx val="3"/>
          <c:order val="3"/>
          <c:tx>
            <c:strRef>
              <c:f>Sheet1!$A$30</c:f>
              <c:strCache>
                <c:ptCount val="1"/>
                <c:pt idx="0">
                  <c:v>Led to a slight increase</c:v>
                </c:pt>
              </c:strCache>
            </c:strRef>
          </c:tx>
          <c:spPr>
            <a:solidFill>
              <a:schemeClr val="accent2"/>
            </a:solidFill>
            <a:ln>
              <a:noFill/>
            </a:ln>
            <a:effectLst/>
          </c:spPr>
          <c:invertIfNegative val="0"/>
          <c:dLbls>
            <c:dLbl>
              <c:idx val="0"/>
              <c:layout>
                <c:manualLayout>
                  <c:x val="-1.6840967842276094E-2"/>
                  <c:y val="0.17023512885618095"/>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58C-42E3-85AA-C328EC648FF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solidFill>
                      <a:round/>
                    </a:ln>
                    <a:effectLst/>
                  </c:spPr>
                </c15:leaderLines>
              </c:ext>
            </c:extLst>
          </c:dLbls>
          <c:cat>
            <c:numRef>
              <c:f>Sheet1!$B$26:$D$26</c:f>
              <c:numCache>
                <c:formatCode>General</c:formatCode>
                <c:ptCount val="3"/>
                <c:pt idx="0">
                  <c:v>2020</c:v>
                </c:pt>
                <c:pt idx="1">
                  <c:v>2021</c:v>
                </c:pt>
                <c:pt idx="2">
                  <c:v>2022</c:v>
                </c:pt>
              </c:numCache>
            </c:numRef>
          </c:cat>
          <c:val>
            <c:numRef>
              <c:f>Sheet1!$B$30:$D$30</c:f>
              <c:numCache>
                <c:formatCode>0%</c:formatCode>
                <c:ptCount val="3"/>
                <c:pt idx="0">
                  <c:v>9.8116169544740003E-3</c:v>
                </c:pt>
                <c:pt idx="1">
                  <c:v>1.7828843106179999E-2</c:v>
                </c:pt>
                <c:pt idx="2">
                  <c:v>1.7036450079240002E-2</c:v>
                </c:pt>
              </c:numCache>
            </c:numRef>
          </c:val>
          <c:extLst>
            <c:ext xmlns:c16="http://schemas.microsoft.com/office/drawing/2014/chart" uri="{C3380CC4-5D6E-409C-BE32-E72D297353CC}">
              <c16:uniqueId val="{00000002-F0D1-4022-8E1A-F0D15ABF015A}"/>
            </c:ext>
          </c:extLst>
        </c:ser>
        <c:ser>
          <c:idx val="4"/>
          <c:order val="4"/>
          <c:tx>
            <c:strRef>
              <c:f>Sheet1!$A$31</c:f>
              <c:strCache>
                <c:ptCount val="1"/>
                <c:pt idx="0">
                  <c:v>Led to a significant increase</c:v>
                </c:pt>
              </c:strCache>
            </c:strRef>
          </c:tx>
          <c:spPr>
            <a:solidFill>
              <a:schemeClr val="accent2">
                <a:lumMod val="75000"/>
              </a:schemeClr>
            </a:solidFill>
            <a:ln>
              <a:noFill/>
            </a:ln>
            <a:effectLst/>
          </c:spPr>
          <c:invertIfNegative val="0"/>
          <c:dLbls>
            <c:dLbl>
              <c:idx val="0"/>
              <c:layout>
                <c:manualLayout>
                  <c:x val="1.3232189018931218E-2"/>
                  <c:y val="0.170235128856180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0D1-4022-8E1A-F0D15ABF015A}"/>
                </c:ext>
              </c:extLst>
            </c:dLbl>
            <c:dLbl>
              <c:idx val="1"/>
              <c:delete val="1"/>
              <c:extLst>
                <c:ext xmlns:c15="http://schemas.microsoft.com/office/drawing/2012/chart" uri="{CE6537A1-D6FC-4f65-9D91-7224C49458BB}"/>
                <c:ext xmlns:c16="http://schemas.microsoft.com/office/drawing/2014/chart" uri="{C3380CC4-5D6E-409C-BE32-E72D297353CC}">
                  <c16:uniqueId val="{00000006-F0D1-4022-8E1A-F0D15ABF015A}"/>
                </c:ext>
              </c:extLst>
            </c:dLbl>
            <c:dLbl>
              <c:idx val="2"/>
              <c:delete val="1"/>
              <c:extLst>
                <c:ext xmlns:c15="http://schemas.microsoft.com/office/drawing/2012/chart" uri="{CE6537A1-D6FC-4f65-9D91-7224C49458BB}"/>
                <c:ext xmlns:c16="http://schemas.microsoft.com/office/drawing/2014/chart" uri="{C3380CC4-5D6E-409C-BE32-E72D297353CC}">
                  <c16:uniqueId val="{00000007-F0D1-4022-8E1A-F0D15ABF015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Sheet1!$B$31:$D$31</c:f>
              <c:numCache>
                <c:formatCode>0%</c:formatCode>
                <c:ptCount val="3"/>
                <c:pt idx="0">
                  <c:v>0.01</c:v>
                </c:pt>
                <c:pt idx="1">
                  <c:v>2.7733755942950002E-3</c:v>
                </c:pt>
                <c:pt idx="2">
                  <c:v>4.3581616481780001E-3</c:v>
                </c:pt>
              </c:numCache>
            </c:numRef>
          </c:val>
          <c:extLst>
            <c:ext xmlns:c16="http://schemas.microsoft.com/office/drawing/2014/chart" uri="{C3380CC4-5D6E-409C-BE32-E72D297353CC}">
              <c16:uniqueId val="{00000003-F0D1-4022-8E1A-F0D15ABF015A}"/>
            </c:ext>
          </c:extLst>
        </c:ser>
        <c:ser>
          <c:idx val="5"/>
          <c:order val="5"/>
          <c:tx>
            <c:strRef>
              <c:f>Sheet1!$A$32</c:f>
              <c:strCache>
                <c:ptCount val="1"/>
                <c:pt idx="0">
                  <c:v>Don’t know / we can’t forecast that far ahead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Sheet1!$B$32:$D$32</c:f>
              <c:numCache>
                <c:formatCode>0%</c:formatCode>
                <c:ptCount val="3"/>
                <c:pt idx="0">
                  <c:v>2.0015698587129999E-2</c:v>
                </c:pt>
                <c:pt idx="1">
                  <c:v>9.3106180665609994E-2</c:v>
                </c:pt>
                <c:pt idx="2">
                  <c:v>0.1509508716323</c:v>
                </c:pt>
              </c:numCache>
            </c:numRef>
          </c:val>
          <c:extLst>
            <c:ext xmlns:c16="http://schemas.microsoft.com/office/drawing/2014/chart" uri="{C3380CC4-5D6E-409C-BE32-E72D297353CC}">
              <c16:uniqueId val="{00000004-F0D1-4022-8E1A-F0D15ABF015A}"/>
            </c:ext>
          </c:extLst>
        </c:ser>
        <c:ser>
          <c:idx val="6"/>
          <c:order val="6"/>
          <c:tx>
            <c:strRef>
              <c:f>Sheet1!$A$33</c:f>
              <c:strCache>
                <c:ptCount val="1"/>
                <c:pt idx="0">
                  <c:v>N/A – we don’t raise funds in this way</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Sheet1!$B$26:$D$26</c:f>
              <c:numCache>
                <c:formatCode>General</c:formatCode>
                <c:ptCount val="3"/>
                <c:pt idx="0">
                  <c:v>2020</c:v>
                </c:pt>
                <c:pt idx="1">
                  <c:v>2021</c:v>
                </c:pt>
                <c:pt idx="2">
                  <c:v>2022</c:v>
                </c:pt>
              </c:numCache>
            </c:numRef>
          </c:cat>
          <c:val>
            <c:numRef>
              <c:f>Sheet1!$B$33:$D$33</c:f>
              <c:numCache>
                <c:formatCode>0%</c:formatCode>
                <c:ptCount val="3"/>
                <c:pt idx="0">
                  <c:v>0.68092621664050001</c:v>
                </c:pt>
                <c:pt idx="1">
                  <c:v>0.68066561014259996</c:v>
                </c:pt>
                <c:pt idx="2">
                  <c:v>0.68066561014259996</c:v>
                </c:pt>
              </c:numCache>
            </c:numRef>
          </c:val>
          <c:extLst>
            <c:ext xmlns:c16="http://schemas.microsoft.com/office/drawing/2014/chart" uri="{C3380CC4-5D6E-409C-BE32-E72D297353CC}">
              <c16:uniqueId val="{00000000-A58C-42E3-85AA-C328EC648FF6}"/>
            </c:ext>
          </c:extLst>
        </c:ser>
        <c:dLbls>
          <c:showLegendKey val="0"/>
          <c:showVal val="0"/>
          <c:showCatName val="0"/>
          <c:showSerName val="0"/>
          <c:showPercent val="0"/>
          <c:showBubbleSize val="0"/>
        </c:dLbls>
        <c:gapWidth val="6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legend>
      <c:legendPos val="r"/>
      <c:layout>
        <c:manualLayout>
          <c:xMode val="edge"/>
          <c:yMode val="edge"/>
          <c:x val="0.73709837891003138"/>
          <c:y val="0.2301780727172176"/>
          <c:w val="0.26036136284158845"/>
          <c:h val="0.53431496752063756"/>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937728736190454"/>
          <c:y val="0.12040618235874812"/>
          <c:w val="0.74408500148301049"/>
          <c:h val="0.71559752493993412"/>
        </c:manualLayout>
      </c:layout>
      <c:barChart>
        <c:barDir val="bar"/>
        <c:grouping val="percentStacked"/>
        <c:varyColors val="0"/>
        <c:ser>
          <c:idx val="0"/>
          <c:order val="0"/>
          <c:tx>
            <c:strRef>
              <c:f>Sheet1!$P$2</c:f>
              <c:strCache>
                <c:ptCount val="1"/>
                <c:pt idx="0">
                  <c:v>Led to/expect a significant decrease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Sheet1!$Q$2:$S$2</c:f>
              <c:numCache>
                <c:formatCode>0%</c:formatCode>
                <c:ptCount val="3"/>
                <c:pt idx="0">
                  <c:v>0.35055350553505538</c:v>
                </c:pt>
                <c:pt idx="1">
                  <c:v>0.14640198511166252</c:v>
                </c:pt>
                <c:pt idx="2">
                  <c:v>6.9478908188585611E-2</c:v>
                </c:pt>
              </c:numCache>
            </c:numRef>
          </c:val>
          <c:extLst>
            <c:ext xmlns:c16="http://schemas.microsoft.com/office/drawing/2014/chart" uri="{C3380CC4-5D6E-409C-BE32-E72D297353CC}">
              <c16:uniqueId val="{00000000-5AD6-4396-8F19-B2F2CCA7EC66}"/>
            </c:ext>
          </c:extLst>
        </c:ser>
        <c:ser>
          <c:idx val="1"/>
          <c:order val="1"/>
          <c:tx>
            <c:strRef>
              <c:f>Sheet1!$P$3</c:f>
              <c:strCache>
                <c:ptCount val="1"/>
                <c:pt idx="0">
                  <c:v>Led to/expect a slight decrease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Sheet1!$Q$3:$S$3</c:f>
              <c:numCache>
                <c:formatCode>0%</c:formatCode>
                <c:ptCount val="3"/>
                <c:pt idx="0">
                  <c:v>0.17958179581795819</c:v>
                </c:pt>
                <c:pt idx="1">
                  <c:v>0.10049627791563276</c:v>
                </c:pt>
                <c:pt idx="2">
                  <c:v>7.4441687344913146E-2</c:v>
                </c:pt>
              </c:numCache>
            </c:numRef>
          </c:val>
          <c:extLst>
            <c:ext xmlns:c16="http://schemas.microsoft.com/office/drawing/2014/chart" uri="{C3380CC4-5D6E-409C-BE32-E72D297353CC}">
              <c16:uniqueId val="{00000001-5AD6-4396-8F19-B2F2CCA7EC66}"/>
            </c:ext>
          </c:extLst>
        </c:ser>
        <c:ser>
          <c:idx val="2"/>
          <c:order val="2"/>
          <c:tx>
            <c:strRef>
              <c:f>Sheet1!$P$4</c:f>
              <c:strCache>
                <c:ptCount val="1"/>
                <c:pt idx="0">
                  <c:v>No difference/expect no difference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Sheet1!$Q$4:$S$4</c:f>
              <c:numCache>
                <c:formatCode>0%</c:formatCode>
                <c:ptCount val="3"/>
                <c:pt idx="0">
                  <c:v>0.35916359163591638</c:v>
                </c:pt>
                <c:pt idx="1">
                  <c:v>0.3970223325062035</c:v>
                </c:pt>
                <c:pt idx="2">
                  <c:v>0.31637717121588088</c:v>
                </c:pt>
              </c:numCache>
            </c:numRef>
          </c:val>
          <c:extLst>
            <c:ext xmlns:c16="http://schemas.microsoft.com/office/drawing/2014/chart" uri="{C3380CC4-5D6E-409C-BE32-E72D297353CC}">
              <c16:uniqueId val="{00000002-5AD6-4396-8F19-B2F2CCA7EC66}"/>
            </c:ext>
          </c:extLst>
        </c:ser>
        <c:ser>
          <c:idx val="3"/>
          <c:order val="3"/>
          <c:tx>
            <c:strRef>
              <c:f>Sheet1!$P$5</c:f>
              <c:strCache>
                <c:ptCount val="1"/>
                <c:pt idx="0">
                  <c:v>Led to/expect a slight increase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Sheet1!$Q$5:$S$5</c:f>
              <c:numCache>
                <c:formatCode>0%</c:formatCode>
                <c:ptCount val="3"/>
                <c:pt idx="0">
                  <c:v>3.0750307503075031E-2</c:v>
                </c:pt>
                <c:pt idx="1">
                  <c:v>5.5831265508684863E-2</c:v>
                </c:pt>
                <c:pt idx="2">
                  <c:v>5.3349875930521089E-2</c:v>
                </c:pt>
              </c:numCache>
            </c:numRef>
          </c:val>
          <c:extLst>
            <c:ext xmlns:c16="http://schemas.microsoft.com/office/drawing/2014/chart" uri="{C3380CC4-5D6E-409C-BE32-E72D297353CC}">
              <c16:uniqueId val="{00000003-5AD6-4396-8F19-B2F2CCA7EC66}"/>
            </c:ext>
          </c:extLst>
        </c:ser>
        <c:ser>
          <c:idx val="4"/>
          <c:order val="4"/>
          <c:tx>
            <c:strRef>
              <c:f>Sheet1!$P$6</c:f>
              <c:strCache>
                <c:ptCount val="1"/>
                <c:pt idx="0">
                  <c:v>Led to/expect a significant increase</c:v>
                </c:pt>
              </c:strCache>
            </c:strRef>
          </c:tx>
          <c:spPr>
            <a:solidFill>
              <a:schemeClr val="accent2">
                <a:lumMod val="75000"/>
              </a:schemeClr>
            </a:solidFill>
            <a:ln>
              <a:noFill/>
            </a:ln>
            <a:effectLst/>
          </c:spPr>
          <c:invertIfNegative val="0"/>
          <c:dLbls>
            <c:dLbl>
              <c:idx val="0"/>
              <c:layout>
                <c:manualLayout>
                  <c:x val="0"/>
                  <c:y val="9.6344392006197113E-2"/>
                </c:manualLayout>
              </c:layout>
              <c:tx>
                <c:rich>
                  <a:bodyPr/>
                  <a:lstStyle/>
                  <a:p>
                    <a:fld id="{AFAE313B-0A49-4332-B799-AD791C5F2E6C}"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5AD6-4396-8F19-B2F2CCA7EC66}"/>
                </c:ext>
              </c:extLst>
            </c:dLbl>
            <c:dLbl>
              <c:idx val="1"/>
              <c:layout>
                <c:manualLayout>
                  <c:x val="0"/>
                  <c:y val="8.2963226449780894E-2"/>
                </c:manualLayout>
              </c:layout>
              <c:tx>
                <c:rich>
                  <a:bodyPr/>
                  <a:lstStyle/>
                  <a:p>
                    <a:fld id="{DDFE3560-03DC-4E17-B88E-BE298CF4DFAB}"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D6-4396-8F19-B2F2CCA7EC66}"/>
                </c:ext>
              </c:extLst>
            </c:dLbl>
            <c:dLbl>
              <c:idx val="2"/>
              <c:layout>
                <c:manualLayout>
                  <c:x val="0"/>
                  <c:y val="8.2963226449780894E-2"/>
                </c:manualLayout>
              </c:layout>
              <c:tx>
                <c:rich>
                  <a:bodyPr/>
                  <a:lstStyle/>
                  <a:p>
                    <a:fld id="{40DCA98E-D0EF-4763-B07D-C0B9C983AC29}" type="VALUE">
                      <a:rPr lang="en-US">
                        <a:latin typeface="Segoe UI" panose="020B0502040204020203" pitchFamily="34" charset="0"/>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5AD6-4396-8F19-B2F2CCA7EC6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2">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2">
                          <a:lumMod val="7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Sheet1!$Q$6:$S$6</c:f>
              <c:numCache>
                <c:formatCode>0%</c:formatCode>
                <c:ptCount val="3"/>
                <c:pt idx="0">
                  <c:v>1.7220172201722016E-2</c:v>
                </c:pt>
                <c:pt idx="1">
                  <c:v>8.6848635235732014E-3</c:v>
                </c:pt>
                <c:pt idx="2">
                  <c:v>1.3647642679900745E-2</c:v>
                </c:pt>
              </c:numCache>
            </c:numRef>
          </c:val>
          <c:extLst>
            <c:ext xmlns:c16="http://schemas.microsoft.com/office/drawing/2014/chart" uri="{C3380CC4-5D6E-409C-BE32-E72D297353CC}">
              <c16:uniqueId val="{00000007-5AD6-4396-8F19-B2F2CCA7EC66}"/>
            </c:ext>
          </c:extLst>
        </c:ser>
        <c:ser>
          <c:idx val="5"/>
          <c:order val="5"/>
          <c:tx>
            <c:strRef>
              <c:f>Sheet1!$P$7</c:f>
              <c:strCache>
                <c:ptCount val="1"/>
                <c:pt idx="0">
                  <c:v>Don’t know</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Sheet1!$Q$1:$S$1</c:f>
              <c:numCache>
                <c:formatCode>General</c:formatCode>
                <c:ptCount val="3"/>
                <c:pt idx="0">
                  <c:v>2020</c:v>
                </c:pt>
                <c:pt idx="1">
                  <c:v>2021</c:v>
                </c:pt>
                <c:pt idx="2">
                  <c:v>2022</c:v>
                </c:pt>
              </c:numCache>
            </c:numRef>
          </c:cat>
          <c:val>
            <c:numRef>
              <c:f>Sheet1!$Q$7:$S$7</c:f>
              <c:numCache>
                <c:formatCode>0%</c:formatCode>
                <c:ptCount val="3"/>
                <c:pt idx="0">
                  <c:v>6.273062730627306E-2</c:v>
                </c:pt>
                <c:pt idx="1">
                  <c:v>0.29156327543424315</c:v>
                </c:pt>
                <c:pt idx="2">
                  <c:v>0.47270471464019853</c:v>
                </c:pt>
              </c:numCache>
            </c:numRef>
          </c:val>
          <c:extLst>
            <c:ext xmlns:c16="http://schemas.microsoft.com/office/drawing/2014/chart" uri="{C3380CC4-5D6E-409C-BE32-E72D297353CC}">
              <c16:uniqueId val="{00000008-5AD6-4396-8F19-B2F2CCA7EC66}"/>
            </c:ext>
          </c:extLst>
        </c:ser>
        <c:dLbls>
          <c:showLegendKey val="0"/>
          <c:showVal val="0"/>
          <c:showCatName val="0"/>
          <c:showSerName val="0"/>
          <c:showPercent val="0"/>
          <c:showBubbleSize val="0"/>
        </c:dLbls>
        <c:gapWidth val="60"/>
        <c:overlap val="100"/>
        <c:axId val="446099576"/>
        <c:axId val="446101872"/>
      </c:barChart>
      <c:catAx>
        <c:axId val="4460995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t"/>
        <c:numFmt formatCode="0%" sourceLinked="1"/>
        <c:majorTickMark val="none"/>
        <c:minorTickMark val="none"/>
        <c:tickLblPos val="nextTo"/>
        <c:crossAx val="4460995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STAFF</a:t>
            </a:r>
            <a:r>
              <a:rPr lang="en-GB" baseline="0" dirty="0" smtClean="0"/>
              <a:t> &amp;</a:t>
            </a:r>
            <a:r>
              <a:rPr lang="en-GB" dirty="0" smtClean="0"/>
              <a:t> GOVERNANCE</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8364042571044974"/>
          <c:y val="0.12124332724651422"/>
          <c:w val="0.50366761180507724"/>
          <c:h val="0.8080773042453675"/>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Sheet1!$A$48:$A$54</c:f>
              <c:strCache>
                <c:ptCount val="6"/>
                <c:pt idx="0">
                  <c:v>Charity trustees struggling to meet/discuss</c:v>
                </c:pt>
                <c:pt idx="1">
                  <c:v>Unable to hold an AGM</c:v>
                </c:pt>
                <c:pt idx="2">
                  <c:v>Volunteers are unable to work</c:v>
                </c:pt>
                <c:pt idx="3">
                  <c:v>Increased need for mental health
 and wellbeing support</c:v>
                </c:pt>
                <c:pt idx="4">
                  <c:v>Do not have the capacity to make use of
 the available volunteers</c:v>
                </c:pt>
                <c:pt idx="5">
                  <c:v>Staffing issues</c:v>
                </c:pt>
              </c:strCache>
            </c:strRef>
          </c:cat>
          <c:val>
            <c:numRef>
              <c:f>Sheet1!$B$48:$B$54</c:f>
              <c:numCache>
                <c:formatCode>0%</c:formatCode>
                <c:ptCount val="6"/>
                <c:pt idx="0">
                  <c:v>0.36499215070640001</c:v>
                </c:pt>
                <c:pt idx="1">
                  <c:v>0.35047095761379998</c:v>
                </c:pt>
                <c:pt idx="2">
                  <c:v>0.34379905808479999</c:v>
                </c:pt>
                <c:pt idx="3">
                  <c:v>0.20525902668759999</c:v>
                </c:pt>
                <c:pt idx="4">
                  <c:v>0.1436420722135</c:v>
                </c:pt>
                <c:pt idx="5">
                  <c:v>9.850863422292E-2</c:v>
                </c:pt>
              </c:numCache>
            </c:numRef>
          </c:val>
          <c:extLst>
            <c:ext xmlns:c16="http://schemas.microsoft.com/office/drawing/2014/chart" uri="{C3380CC4-5D6E-409C-BE32-E72D297353CC}">
              <c16:uniqueId val="{00000000-6AB5-4AE6-BC3C-6585FE8BD668}"/>
            </c:ext>
          </c:extLst>
        </c:ser>
        <c:dLbls>
          <c:showLegendKey val="0"/>
          <c:showVal val="0"/>
          <c:showCatName val="0"/>
          <c:showSerName val="0"/>
          <c:showPercent val="0"/>
          <c:showBubbleSize val="0"/>
        </c:dLbls>
        <c:gapWidth val="60"/>
        <c:axId val="406640736"/>
        <c:axId val="406641064"/>
      </c:barChart>
      <c:catAx>
        <c:axId val="4066407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6641064"/>
        <c:crosses val="autoZero"/>
        <c:auto val="1"/>
        <c:lblAlgn val="ctr"/>
        <c:lblOffset val="0"/>
        <c:noMultiLvlLbl val="0"/>
      </c:catAx>
      <c:valAx>
        <c:axId val="406641064"/>
        <c:scaling>
          <c:orientation val="minMax"/>
          <c:max val="1"/>
        </c:scaling>
        <c:delete val="1"/>
        <c:axPos val="t"/>
        <c:numFmt formatCode="0%" sourceLinked="1"/>
        <c:majorTickMark val="out"/>
        <c:minorTickMark val="none"/>
        <c:tickLblPos val="nextTo"/>
        <c:crossAx val="40664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Sheet1!$G$2</c:f>
              <c:strCache>
                <c:ptCount val="1"/>
                <c:pt idx="0">
                  <c:v>A critical threat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4">
                          <a:lumMod val="50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Sheet1!$H$2:$K$2</c:f>
              <c:numCache>
                <c:formatCode>0%</c:formatCode>
                <c:ptCount val="4"/>
                <c:pt idx="0">
                  <c:v>3.1695721077650001E-2</c:v>
                </c:pt>
                <c:pt idx="1">
                  <c:v>4.9920760697300004E-2</c:v>
                </c:pt>
                <c:pt idx="2">
                  <c:v>8.5578446909670008E-2</c:v>
                </c:pt>
                <c:pt idx="3">
                  <c:v>0.12361331220286</c:v>
                </c:pt>
              </c:numCache>
            </c:numRef>
          </c:val>
          <c:extLst>
            <c:ext xmlns:c16="http://schemas.microsoft.com/office/drawing/2014/chart" uri="{C3380CC4-5D6E-409C-BE32-E72D297353CC}">
              <c16:uniqueId val="{00000000-DF3A-4D5C-892C-B65F69B9B544}"/>
            </c:ext>
          </c:extLst>
        </c:ser>
        <c:ser>
          <c:idx val="1"/>
          <c:order val="1"/>
          <c:tx>
            <c:strRef>
              <c:f>Sheet1!$G$3</c:f>
              <c:strCache>
                <c:ptCount val="1"/>
                <c:pt idx="0">
                  <c:v>A large threat</c:v>
                </c:pt>
              </c:strCache>
            </c:strRef>
          </c:tx>
          <c:spPr>
            <a:solidFill>
              <a:schemeClr val="accent4">
                <a:lumMod val="75000"/>
              </a:schemeClr>
            </a:solidFill>
            <a:ln>
              <a:noFill/>
            </a:ln>
            <a:effectLst/>
          </c:spPr>
          <c:invertIfNegative val="0"/>
          <c:dLbls>
            <c:dLbl>
              <c:idx val="0"/>
              <c:layout>
                <c:manualLayout>
                  <c:x val="-2.3098278140264844E-17"/>
                  <c:y val="5.880555555555555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A3A-4925-8F2D-19FFBA1D26D4}"/>
                </c:ext>
              </c:extLst>
            </c:dLbl>
            <c:dLbl>
              <c:idx val="1"/>
              <c:layout>
                <c:manualLayout>
                  <c:x val="5.0396825396825393E-3"/>
                  <c:y val="-5.389598232728463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CA-4342-96D2-2E396E479D3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4">
                          <a:lumMod val="50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Sheet1!$H$3:$K$3</c:f>
              <c:numCache>
                <c:formatCode>0%</c:formatCode>
                <c:ptCount val="4"/>
                <c:pt idx="0">
                  <c:v>0.1089540412044</c:v>
                </c:pt>
                <c:pt idx="1">
                  <c:v>0.12361331220290001</c:v>
                </c:pt>
                <c:pt idx="2">
                  <c:v>0.15768621236130001</c:v>
                </c:pt>
                <c:pt idx="3">
                  <c:v>0.1172741679873</c:v>
                </c:pt>
              </c:numCache>
            </c:numRef>
          </c:val>
          <c:extLst>
            <c:ext xmlns:c16="http://schemas.microsoft.com/office/drawing/2014/chart" uri="{C3380CC4-5D6E-409C-BE32-E72D297353CC}">
              <c16:uniqueId val="{00000001-DF3A-4D5C-892C-B65F69B9B544}"/>
            </c:ext>
          </c:extLst>
        </c:ser>
        <c:ser>
          <c:idx val="2"/>
          <c:order val="2"/>
          <c:tx>
            <c:strRef>
              <c:f>Sheet1!$G$4</c:f>
              <c:strCache>
                <c:ptCount val="1"/>
                <c:pt idx="0">
                  <c:v>A modest threat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Sheet1!$H$4:$K$4</c:f>
              <c:numCache>
                <c:formatCode>0%</c:formatCode>
                <c:ptCount val="4"/>
                <c:pt idx="0">
                  <c:v>0.2099841521395</c:v>
                </c:pt>
                <c:pt idx="1">
                  <c:v>0.24247226624410001</c:v>
                </c:pt>
                <c:pt idx="2">
                  <c:v>0.2325673534073</c:v>
                </c:pt>
                <c:pt idx="3">
                  <c:v>0.1652139461173</c:v>
                </c:pt>
              </c:numCache>
            </c:numRef>
          </c:val>
          <c:extLst>
            <c:ext xmlns:c16="http://schemas.microsoft.com/office/drawing/2014/chart" uri="{C3380CC4-5D6E-409C-BE32-E72D297353CC}">
              <c16:uniqueId val="{00000002-DF3A-4D5C-892C-B65F69B9B544}"/>
            </c:ext>
          </c:extLst>
        </c:ser>
        <c:ser>
          <c:idx val="3"/>
          <c:order val="3"/>
          <c:tx>
            <c:strRef>
              <c:f>Sheet1!$G$5</c:f>
              <c:strCache>
                <c:ptCount val="1"/>
                <c:pt idx="0">
                  <c:v>A small threat</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Sheet1!$H$5:$K$5</c:f>
              <c:numCache>
                <c:formatCode>0%</c:formatCode>
                <c:ptCount val="4"/>
                <c:pt idx="0">
                  <c:v>0.25039619651349998</c:v>
                </c:pt>
                <c:pt idx="1">
                  <c:v>0.24960380348649999</c:v>
                </c:pt>
                <c:pt idx="2">
                  <c:v>0.2341521394612</c:v>
                </c:pt>
                <c:pt idx="3">
                  <c:v>0.18819334389860001</c:v>
                </c:pt>
              </c:numCache>
            </c:numRef>
          </c:val>
          <c:extLst>
            <c:ext xmlns:c16="http://schemas.microsoft.com/office/drawing/2014/chart" uri="{C3380CC4-5D6E-409C-BE32-E72D297353CC}">
              <c16:uniqueId val="{00000007-DF3A-4D5C-892C-B65F69B9B544}"/>
            </c:ext>
          </c:extLst>
        </c:ser>
        <c:ser>
          <c:idx val="4"/>
          <c:order val="4"/>
          <c:tx>
            <c:strRef>
              <c:f>Sheet1!$G$6</c:f>
              <c:strCache>
                <c:ptCount val="1"/>
                <c:pt idx="0">
                  <c:v>No threat at all</c:v>
                </c:pt>
              </c:strCache>
            </c:strRef>
          </c:tx>
          <c:spPr>
            <a:solidFill>
              <a:schemeClr val="accent4">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4">
                        <a:lumMod val="7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Sheet1!$H$6:$K$6</c:f>
              <c:numCache>
                <c:formatCode>0%</c:formatCode>
                <c:ptCount val="4"/>
                <c:pt idx="0">
                  <c:v>0.35221870047539999</c:v>
                </c:pt>
                <c:pt idx="1">
                  <c:v>0.26664025356580001</c:v>
                </c:pt>
                <c:pt idx="2">
                  <c:v>0.17709984152139999</c:v>
                </c:pt>
                <c:pt idx="3">
                  <c:v>0.1442155309033</c:v>
                </c:pt>
              </c:numCache>
            </c:numRef>
          </c:val>
          <c:extLst>
            <c:ext xmlns:c16="http://schemas.microsoft.com/office/drawing/2014/chart" uri="{C3380CC4-5D6E-409C-BE32-E72D297353CC}">
              <c16:uniqueId val="{00000008-DF3A-4D5C-892C-B65F69B9B544}"/>
            </c:ext>
          </c:extLst>
        </c:ser>
        <c:ser>
          <c:idx val="5"/>
          <c:order val="5"/>
          <c:tx>
            <c:strRef>
              <c:f>Sheet1!$G$7</c:f>
              <c:strCache>
                <c:ptCount val="1"/>
                <c:pt idx="0">
                  <c:v>Don't know</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Sheet1!$H$1:$K$1</c:f>
              <c:strCache>
                <c:ptCount val="4"/>
                <c:pt idx="0">
                  <c:v>3 months</c:v>
                </c:pt>
                <c:pt idx="1">
                  <c:v>6 months</c:v>
                </c:pt>
                <c:pt idx="2">
                  <c:v>12 months</c:v>
                </c:pt>
                <c:pt idx="3">
                  <c:v>2 years</c:v>
                </c:pt>
              </c:strCache>
            </c:strRef>
          </c:cat>
          <c:val>
            <c:numRef>
              <c:f>Sheet1!$H$7:$K$7</c:f>
              <c:numCache>
                <c:formatCode>0%</c:formatCode>
                <c:ptCount val="4"/>
                <c:pt idx="0">
                  <c:v>4.6751188589539999E-2</c:v>
                </c:pt>
                <c:pt idx="1">
                  <c:v>6.7749603803490002E-2</c:v>
                </c:pt>
                <c:pt idx="2">
                  <c:v>0.1129160063391</c:v>
                </c:pt>
                <c:pt idx="3">
                  <c:v>0.26148969889070001</c:v>
                </c:pt>
              </c:numCache>
            </c:numRef>
          </c:val>
          <c:extLst>
            <c:ext xmlns:c16="http://schemas.microsoft.com/office/drawing/2014/chart" uri="{C3380CC4-5D6E-409C-BE32-E72D297353CC}">
              <c16:uniqueId val="{00000009-DF3A-4D5C-892C-B65F69B9B544}"/>
            </c:ext>
          </c:extLst>
        </c:ser>
        <c:dLbls>
          <c:showLegendKey val="0"/>
          <c:showVal val="0"/>
          <c:showCatName val="0"/>
          <c:showSerName val="0"/>
          <c:showPercent val="0"/>
          <c:showBubbleSize val="0"/>
        </c:dLbls>
        <c:gapWidth val="150"/>
        <c:overlap val="100"/>
        <c:axId val="419731504"/>
        <c:axId val="419734456"/>
      </c:barChart>
      <c:catAx>
        <c:axId val="4197315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9734456"/>
        <c:crosses val="autoZero"/>
        <c:auto val="1"/>
        <c:lblAlgn val="ctr"/>
        <c:lblOffset val="100"/>
        <c:noMultiLvlLbl val="0"/>
      </c:catAx>
      <c:valAx>
        <c:axId val="419734456"/>
        <c:scaling>
          <c:orientation val="minMax"/>
        </c:scaling>
        <c:delete val="1"/>
        <c:axPos val="t"/>
        <c:numFmt formatCode="0%" sourceLinked="1"/>
        <c:majorTickMark val="none"/>
        <c:minorTickMark val="none"/>
        <c:tickLblPos val="nextTo"/>
        <c:crossAx val="419731504"/>
        <c:crosses val="autoZero"/>
        <c:crossBetween val="between"/>
      </c:valAx>
      <c:spPr>
        <a:noFill/>
        <a:ln>
          <a:noFill/>
        </a:ln>
        <a:effectLst/>
      </c:spPr>
    </c:plotArea>
    <c:legend>
      <c:legendPos val="t"/>
      <c:layout>
        <c:manualLayout>
          <c:xMode val="edge"/>
          <c:yMode val="edge"/>
          <c:x val="9.6617063492063504E-2"/>
          <c:y val="2.3518518518518518E-2"/>
          <c:w val="0.81060664682539685"/>
          <c:h val="6.39726851851851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Sheet1!$C$1</c:f>
              <c:strCache>
                <c:ptCount val="1"/>
                <c:pt idx="0">
                  <c:v>May-20</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Critical at some point in the next 12 months</c:v>
                </c:pt>
                <c:pt idx="1">
                  <c:v>Some threat across the next 12 months, but never critical</c:v>
                </c:pt>
                <c:pt idx="2">
                  <c:v>No threat across the next 12 months</c:v>
                </c:pt>
                <c:pt idx="3">
                  <c:v>Don't know</c:v>
                </c:pt>
              </c:strCache>
            </c:strRef>
          </c:cat>
          <c:val>
            <c:numRef>
              <c:f>Sheet1!$C$2:$C$5</c:f>
              <c:numCache>
                <c:formatCode>0%\ \ \ \ \ \ \ \ </c:formatCode>
                <c:ptCount val="4"/>
                <c:pt idx="0">
                  <c:v>0.20033146882120001</c:v>
                </c:pt>
                <c:pt idx="1">
                  <c:v>0.64594986534080001</c:v>
                </c:pt>
                <c:pt idx="2">
                  <c:v>0.11187072715970001</c:v>
                </c:pt>
                <c:pt idx="3">
                  <c:v>4.1847938678269997E-2</c:v>
                </c:pt>
              </c:numCache>
            </c:numRef>
          </c:val>
          <c:extLst>
            <c:ext xmlns:c16="http://schemas.microsoft.com/office/drawing/2014/chart" uri="{C3380CC4-5D6E-409C-BE32-E72D297353CC}">
              <c16:uniqueId val="{00000001-7F5F-4CEC-9ED0-103D2FA51031}"/>
            </c:ext>
          </c:extLst>
        </c:ser>
        <c:ser>
          <c:idx val="0"/>
          <c:order val="1"/>
          <c:tx>
            <c:strRef>
              <c:f>Sheet1!$B$1</c:f>
              <c:strCache>
                <c:ptCount val="1"/>
                <c:pt idx="0">
                  <c:v>Nov-20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Critical at some point in the next 12 months</c:v>
                </c:pt>
                <c:pt idx="1">
                  <c:v>Some threat across the next 12 months, but never critical</c:v>
                </c:pt>
                <c:pt idx="2">
                  <c:v>No threat across the next 12 months</c:v>
                </c:pt>
                <c:pt idx="3">
                  <c:v>Don't know</c:v>
                </c:pt>
              </c:strCache>
            </c:strRef>
          </c:cat>
          <c:val>
            <c:numRef>
              <c:f>Sheet1!$B$2:$B$5</c:f>
              <c:numCache>
                <c:formatCode>0%</c:formatCode>
                <c:ptCount val="4"/>
                <c:pt idx="0">
                  <c:v>8.5578446909670008E-2</c:v>
                </c:pt>
                <c:pt idx="1">
                  <c:v>0.62440570522979999</c:v>
                </c:pt>
                <c:pt idx="2">
                  <c:v>0.17709984152139999</c:v>
                </c:pt>
                <c:pt idx="3">
                  <c:v>0.1129160063391</c:v>
                </c:pt>
              </c:numCache>
            </c:numRef>
          </c:val>
          <c:extLst>
            <c:ext xmlns:c16="http://schemas.microsoft.com/office/drawing/2014/chart" uri="{C3380CC4-5D6E-409C-BE32-E72D297353CC}">
              <c16:uniqueId val="{00000000-57EA-438A-BD65-A75690593789}"/>
            </c:ext>
          </c:extLst>
        </c:ser>
        <c:dLbls>
          <c:showLegendKey val="0"/>
          <c:showVal val="0"/>
          <c:showCatName val="0"/>
          <c:showSerName val="0"/>
          <c:showPercent val="0"/>
          <c:showBubbleSize val="0"/>
        </c:dLbls>
        <c:gapWidth val="120"/>
        <c:overlap val="-27"/>
        <c:axId val="446099576"/>
        <c:axId val="446101872"/>
      </c:barChart>
      <c:catAx>
        <c:axId val="446099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46101872"/>
        <c:crosses val="autoZero"/>
        <c:auto val="1"/>
        <c:lblAlgn val="ctr"/>
        <c:lblOffset val="100"/>
        <c:noMultiLvlLbl val="0"/>
      </c:catAx>
      <c:valAx>
        <c:axId val="446101872"/>
        <c:scaling>
          <c:orientation val="minMax"/>
        </c:scaling>
        <c:delete val="1"/>
        <c:axPos val="l"/>
        <c:numFmt formatCode="0%\ \ \ \ \ \ \ \ " sourceLinked="1"/>
        <c:majorTickMark val="none"/>
        <c:minorTickMark val="none"/>
        <c:tickLblPos val="nextTo"/>
        <c:crossAx val="446099576"/>
        <c:crosses val="autoZero"/>
        <c:crossBetween val="between"/>
      </c:valAx>
      <c:spPr>
        <a:noFill/>
        <a:ln>
          <a:noFill/>
        </a:ln>
        <a:effectLst/>
      </c:spPr>
    </c:plotArea>
    <c:legend>
      <c:legendPos val="r"/>
      <c:layout>
        <c:manualLayout>
          <c:xMode val="edge"/>
          <c:yMode val="edge"/>
          <c:x val="0.75615605158730159"/>
          <c:y val="0.39574259259259259"/>
          <c:w val="0.11407212301587302"/>
          <c:h val="0.1203203703703703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398809523809526E-2"/>
          <c:y val="2.3349176954732515E-2"/>
          <c:w val="0.92045178571428576"/>
          <c:h val="0.78422613168724276"/>
        </c:manualLayout>
      </c:layout>
      <c:barChart>
        <c:barDir val="col"/>
        <c:grouping val="clustered"/>
        <c:varyColors val="0"/>
        <c:ser>
          <c:idx val="3"/>
          <c:order val="0"/>
          <c:tx>
            <c:strRef>
              <c:f>Sheet1!$A$2</c:f>
              <c:strCache>
                <c:ptCount val="1"/>
                <c:pt idx="0">
                  <c:v>3 months</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Unable to do its work</c:v>
                </c:pt>
                <c:pt idx="1">
                  <c:v>Weaker position than January 2020</c:v>
                </c:pt>
                <c:pt idx="2">
                  <c:v>Much the same position as January 2020</c:v>
                </c:pt>
                <c:pt idx="3">
                  <c:v>Stronger position than January 2020</c:v>
                </c:pt>
              </c:strCache>
            </c:strRef>
          </c:cat>
          <c:val>
            <c:numRef>
              <c:f>Sheet1!$B$2:$E$2</c:f>
              <c:numCache>
                <c:formatCode>0%</c:formatCode>
                <c:ptCount val="4"/>
                <c:pt idx="0">
                  <c:v>0.12202852614900001</c:v>
                </c:pt>
                <c:pt idx="1">
                  <c:v>0.48177496038029999</c:v>
                </c:pt>
                <c:pt idx="2">
                  <c:v>0.3395404120444</c:v>
                </c:pt>
                <c:pt idx="3">
                  <c:v>5.6656101426310002E-2</c:v>
                </c:pt>
              </c:numCache>
            </c:numRef>
          </c:val>
          <c:extLst>
            <c:ext xmlns:c16="http://schemas.microsoft.com/office/drawing/2014/chart" uri="{C3380CC4-5D6E-409C-BE32-E72D297353CC}">
              <c16:uniqueId val="{00000003-89FD-4352-8165-C867C7673D95}"/>
            </c:ext>
          </c:extLst>
        </c:ser>
        <c:ser>
          <c:idx val="2"/>
          <c:order val="1"/>
          <c:tx>
            <c:strRef>
              <c:f>Sheet1!$A$3</c:f>
              <c:strCache>
                <c:ptCount val="1"/>
                <c:pt idx="0">
                  <c:v>6 months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Unable to do its work</c:v>
                </c:pt>
                <c:pt idx="1">
                  <c:v>Weaker position than January 2020</c:v>
                </c:pt>
                <c:pt idx="2">
                  <c:v>Much the same position as January 2020</c:v>
                </c:pt>
                <c:pt idx="3">
                  <c:v>Stronger position than January 2020</c:v>
                </c:pt>
              </c:strCache>
            </c:strRef>
          </c:cat>
          <c:val>
            <c:numRef>
              <c:f>Sheet1!$B$3:$E$3</c:f>
              <c:numCache>
                <c:formatCode>0%</c:formatCode>
                <c:ptCount val="4"/>
                <c:pt idx="0">
                  <c:v>7.6862123613310004E-2</c:v>
                </c:pt>
                <c:pt idx="1">
                  <c:v>0.51188589540410001</c:v>
                </c:pt>
                <c:pt idx="2">
                  <c:v>0.34231378763870002</c:v>
                </c:pt>
                <c:pt idx="3">
                  <c:v>6.8938193343900001E-2</c:v>
                </c:pt>
              </c:numCache>
            </c:numRef>
          </c:val>
          <c:extLst>
            <c:ext xmlns:c16="http://schemas.microsoft.com/office/drawing/2014/chart" uri="{C3380CC4-5D6E-409C-BE32-E72D297353CC}">
              <c16:uniqueId val="{00000002-89FD-4352-8165-C867C7673D95}"/>
            </c:ext>
          </c:extLst>
        </c:ser>
        <c:ser>
          <c:idx val="1"/>
          <c:order val="2"/>
          <c:tx>
            <c:strRef>
              <c:f>Sheet1!$A$4</c:f>
              <c:strCache>
                <c:ptCount val="1"/>
                <c:pt idx="0">
                  <c:v>12 months</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Unable to do its work</c:v>
                </c:pt>
                <c:pt idx="1">
                  <c:v>Weaker position than January 2020</c:v>
                </c:pt>
                <c:pt idx="2">
                  <c:v>Much the same position as January 2020</c:v>
                </c:pt>
                <c:pt idx="3">
                  <c:v>Stronger position than January 2020</c:v>
                </c:pt>
              </c:strCache>
            </c:strRef>
          </c:cat>
          <c:val>
            <c:numRef>
              <c:f>Sheet1!$B$4:$E$4</c:f>
              <c:numCache>
                <c:formatCode>0%</c:formatCode>
                <c:ptCount val="4"/>
                <c:pt idx="0">
                  <c:v>5.0713153724249997E-2</c:v>
                </c:pt>
                <c:pt idx="1">
                  <c:v>0.47028526148970001</c:v>
                </c:pt>
                <c:pt idx="2">
                  <c:v>0.37678288431059997</c:v>
                </c:pt>
                <c:pt idx="3">
                  <c:v>0.10221870047540001</c:v>
                </c:pt>
              </c:numCache>
            </c:numRef>
          </c:val>
          <c:extLst>
            <c:ext xmlns:c16="http://schemas.microsoft.com/office/drawing/2014/chart" uri="{C3380CC4-5D6E-409C-BE32-E72D297353CC}">
              <c16:uniqueId val="{00000001-89FD-4352-8165-C867C7673D95}"/>
            </c:ext>
          </c:extLst>
        </c:ser>
        <c:ser>
          <c:idx val="0"/>
          <c:order val="3"/>
          <c:tx>
            <c:strRef>
              <c:f>Sheet1!$A$5</c:f>
              <c:strCache>
                <c:ptCount val="1"/>
                <c:pt idx="0">
                  <c:v>2 years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Unable to do its work</c:v>
                </c:pt>
                <c:pt idx="1">
                  <c:v>Weaker position than January 2020</c:v>
                </c:pt>
                <c:pt idx="2">
                  <c:v>Much the same position as January 2020</c:v>
                </c:pt>
                <c:pt idx="3">
                  <c:v>Stronger position than January 2020</c:v>
                </c:pt>
              </c:strCache>
            </c:strRef>
          </c:cat>
          <c:val>
            <c:numRef>
              <c:f>Sheet1!$B$5:$E$5</c:f>
              <c:numCache>
                <c:formatCode>0%</c:formatCode>
                <c:ptCount val="4"/>
                <c:pt idx="0">
                  <c:v>6.2599049128369999E-2</c:v>
                </c:pt>
                <c:pt idx="1">
                  <c:v>0.36291600633909998</c:v>
                </c:pt>
                <c:pt idx="2">
                  <c:v>0.41283676703650002</c:v>
                </c:pt>
                <c:pt idx="3">
                  <c:v>0.161648177496</c:v>
                </c:pt>
              </c:numCache>
            </c:numRef>
          </c:val>
          <c:extLst>
            <c:ext xmlns:c16="http://schemas.microsoft.com/office/drawing/2014/chart" uri="{C3380CC4-5D6E-409C-BE32-E72D297353CC}">
              <c16:uniqueId val="{00000000-89FD-4352-8165-C867C7673D95}"/>
            </c:ext>
          </c:extLst>
        </c:ser>
        <c:dLbls>
          <c:showLegendKey val="0"/>
          <c:showVal val="0"/>
          <c:showCatName val="0"/>
          <c:showSerName val="0"/>
          <c:showPercent val="0"/>
          <c:showBubbleSize val="0"/>
        </c:dLbls>
        <c:gapWidth val="70"/>
        <c:axId val="471710344"/>
        <c:axId val="471710672"/>
      </c:barChart>
      <c:catAx>
        <c:axId val="471710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0"/>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71710672"/>
        <c:crosses val="autoZero"/>
        <c:auto val="1"/>
        <c:lblAlgn val="ctr"/>
        <c:lblOffset val="100"/>
        <c:noMultiLvlLbl val="0"/>
      </c:catAx>
      <c:valAx>
        <c:axId val="471710672"/>
        <c:scaling>
          <c:orientation val="minMax"/>
        </c:scaling>
        <c:delete val="1"/>
        <c:axPos val="l"/>
        <c:numFmt formatCode="0%" sourceLinked="1"/>
        <c:majorTickMark val="out"/>
        <c:minorTickMark val="none"/>
        <c:tickLblPos val="nextTo"/>
        <c:crossAx val="4717103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5353682795941"/>
          <c:y val="0.14101360545819247"/>
          <c:w val="0.59398009623797021"/>
          <c:h val="0.79918735697671128"/>
        </c:manualLayout>
      </c:layout>
      <c:pieChart>
        <c:varyColors val="1"/>
        <c:ser>
          <c:idx val="0"/>
          <c:order val="0"/>
          <c:tx>
            <c:strRef>
              <c:f>Sheet1!$E$1</c:f>
              <c:strCache>
                <c:ptCount val="1"/>
                <c:pt idx="0">
                  <c:v>Nov-20</c:v>
                </c:pt>
              </c:strCache>
            </c:strRef>
          </c:tx>
          <c:dPt>
            <c:idx val="0"/>
            <c:bubble3D val="0"/>
            <c:spPr>
              <a:solidFill>
                <a:schemeClr val="accent1"/>
              </a:solidFill>
              <a:ln>
                <a:noFill/>
              </a:ln>
              <a:effectLst/>
            </c:spPr>
            <c:extLst>
              <c:ext xmlns:c16="http://schemas.microsoft.com/office/drawing/2014/chart" uri="{C3380CC4-5D6E-409C-BE32-E72D297353CC}">
                <c16:uniqueId val="{00000001-518E-4B31-BB9C-80BCD38CB193}"/>
              </c:ext>
            </c:extLst>
          </c:dPt>
          <c:dPt>
            <c:idx val="1"/>
            <c:bubble3D val="0"/>
            <c:spPr>
              <a:solidFill>
                <a:schemeClr val="accent3">
                  <a:lumMod val="75000"/>
                </a:schemeClr>
              </a:solidFill>
              <a:ln>
                <a:noFill/>
              </a:ln>
              <a:effectLst/>
            </c:spPr>
            <c:extLst>
              <c:ext xmlns:c16="http://schemas.microsoft.com/office/drawing/2014/chart" uri="{C3380CC4-5D6E-409C-BE32-E72D297353CC}">
                <c16:uniqueId val="{00000003-518E-4B31-BB9C-80BCD38CB193}"/>
              </c:ext>
            </c:extLst>
          </c:dPt>
          <c:dLbls>
            <c:dLbl>
              <c:idx val="0"/>
              <c:tx>
                <c:rich>
                  <a:bodyPr rot="0" spcFirstLastPara="1" vertOverflow="ellipsis" vert="horz" wrap="square" lIns="38100" tIns="19050" rIns="38100" bIns="19050" anchor="ctr" anchorCtr="1">
                    <a:spAutoFit/>
                  </a:bodyPr>
                  <a:lstStyle/>
                  <a:p>
                    <a:pPr>
                      <a:defRPr sz="1200" b="0" i="0" u="none" strike="noStrike" kern="1200" baseline="0">
                        <a:solidFill>
                          <a:schemeClr val="accent1"/>
                        </a:solidFill>
                        <a:latin typeface="Segoe UI" panose="020B0502040204020203" pitchFamily="34" charset="0"/>
                        <a:ea typeface="+mn-ea"/>
                        <a:cs typeface="Segoe UI" panose="020B0502040204020203" pitchFamily="34" charset="0"/>
                      </a:defRPr>
                    </a:pPr>
                    <a:fld id="{93A6A211-040D-49F2-8FAF-7A036BEBD94C}" type="CATEGORYNAME">
                      <a:rPr lang="en-GB" sz="1200">
                        <a:solidFill>
                          <a:schemeClr val="accent1"/>
                        </a:solidFill>
                        <a:latin typeface="Segoe UI" panose="020B0502040204020203" pitchFamily="34" charset="0"/>
                        <a:cs typeface="Segoe UI" panose="020B0502040204020203" pitchFamily="34" charset="0"/>
                      </a:rPr>
                      <a:pPr>
                        <a:defRPr sz="1200">
                          <a:solidFill>
                            <a:schemeClr val="accent1"/>
                          </a:solidFill>
                          <a:latin typeface="Segoe UI" panose="020B0502040204020203" pitchFamily="34" charset="0"/>
                          <a:cs typeface="Segoe UI" panose="020B0502040204020203" pitchFamily="34" charset="0"/>
                        </a:defRPr>
                      </a:pPr>
                      <a:t>[CATEGORY NAME]</a:t>
                    </a:fld>
                    <a:r>
                      <a:rPr lang="en-GB" sz="1200" baseline="0" dirty="0">
                        <a:solidFill>
                          <a:schemeClr val="accent1"/>
                        </a:solidFill>
                        <a:latin typeface="Segoe UI" panose="020B0502040204020203" pitchFamily="34" charset="0"/>
                        <a:cs typeface="Segoe UI" panose="020B0502040204020203" pitchFamily="34" charset="0"/>
                      </a:rPr>
                      <a:t>, </a:t>
                    </a:r>
                    <a:fld id="{53100812-5EEC-487B-89E8-E2724317BB02}" type="VALUE">
                      <a:rPr lang="en-GB" sz="1200" baseline="0">
                        <a:solidFill>
                          <a:schemeClr val="accent1"/>
                        </a:solidFill>
                        <a:latin typeface="Segoe UI" panose="020B0502040204020203" pitchFamily="34" charset="0"/>
                        <a:cs typeface="Segoe UI" panose="020B0502040204020203" pitchFamily="34" charset="0"/>
                      </a:rPr>
                      <a:pPr>
                        <a:defRPr sz="1200">
                          <a:solidFill>
                            <a:schemeClr val="accent1"/>
                          </a:solidFill>
                          <a:latin typeface="Segoe UI" panose="020B0502040204020203" pitchFamily="34" charset="0"/>
                          <a:cs typeface="Segoe UI" panose="020B0502040204020203" pitchFamily="34" charset="0"/>
                        </a:defRPr>
                      </a:pPr>
                      <a:t>[VALUE]</a:t>
                    </a:fld>
                    <a:endParaRPr lang="en-GB" sz="1200" baseline="0" dirty="0">
                      <a:solidFill>
                        <a:schemeClr val="accent1"/>
                      </a:solidFill>
                      <a:latin typeface="Segoe UI" panose="020B0502040204020203" pitchFamily="34" charset="0"/>
                      <a:cs typeface="Segoe UI" panose="020B0502040204020203" pitchFamily="34" charset="0"/>
                    </a:endParaRPr>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18E-4B31-BB9C-80BCD38CB193}"/>
                </c:ext>
              </c:extLst>
            </c:dLbl>
            <c:dLbl>
              <c:idx val="1"/>
              <c:layout>
                <c:manualLayout>
                  <c:x val="9.5553878242410711E-2"/>
                  <c:y val="-0.2084102402320391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18E-4B31-BB9C-80BCD38CB19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Sheet1!$D$2:$D$3</c:f>
              <c:strCache>
                <c:ptCount val="2"/>
                <c:pt idx="0">
                  <c:v>Unable to operate at some point in the next 2 years</c:v>
                </c:pt>
                <c:pt idx="1">
                  <c:v>Able to operate throughout the next 2 years</c:v>
                </c:pt>
              </c:strCache>
            </c:strRef>
          </c:cat>
          <c:val>
            <c:numRef>
              <c:f>Sheet1!$E$2:$E$3</c:f>
              <c:numCache>
                <c:formatCode>0%</c:formatCode>
                <c:ptCount val="2"/>
                <c:pt idx="0">
                  <c:v>0.17</c:v>
                </c:pt>
                <c:pt idx="1">
                  <c:v>0.83</c:v>
                </c:pt>
              </c:numCache>
            </c:numRef>
          </c:val>
          <c:extLst>
            <c:ext xmlns:c16="http://schemas.microsoft.com/office/drawing/2014/chart" uri="{C3380CC4-5D6E-409C-BE32-E72D297353CC}">
              <c16:uniqueId val="{00000004-518E-4B31-BB9C-80BCD38CB193}"/>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Sheet1!$J$2</c:f>
              <c:strCache>
                <c:ptCount val="1"/>
                <c:pt idx="0">
                  <c:v>Use this type of fundraising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Sheet1!$I$3:$I$14</c:f>
              <c:strCache>
                <c:ptCount val="12"/>
                <c:pt idx="0">
                  <c:v>Cash donations</c:v>
                </c:pt>
                <c:pt idx="1">
                  <c:v>In-person events (e.g. village fetes or fundraising dinners)</c:v>
                </c:pt>
                <c:pt idx="2">
                  <c:v>Online fundraisers (e.g. coffee mornings or marathons)</c:v>
                </c:pt>
                <c:pt idx="3">
                  <c:v>Direct debits donations</c:v>
                </c:pt>
                <c:pt idx="4">
                  <c:v>Use of online fundraising platforms (such as Just Giving)</c:v>
                </c:pt>
                <c:pt idx="5">
                  <c:v>Lottery and raffles</c:v>
                </c:pt>
                <c:pt idx="6">
                  <c:v>Sale of goods</c:v>
                </c:pt>
                <c:pt idx="7">
                  <c:v>Door-to-door collections of goods</c:v>
                </c:pt>
                <c:pt idx="8">
                  <c:v>Mobile contactless donations</c:v>
                </c:pt>
                <c:pt idx="9">
                  <c:v>Street collections</c:v>
                </c:pt>
                <c:pt idx="10">
                  <c:v>Door-to-door collection of money</c:v>
                </c:pt>
                <c:pt idx="11">
                  <c:v>Text giving</c:v>
                </c:pt>
              </c:strCache>
            </c:strRef>
          </c:cat>
          <c:val>
            <c:numRef>
              <c:f>Sheet1!$J$3:$J$14</c:f>
              <c:numCache>
                <c:formatCode>0%</c:formatCode>
                <c:ptCount val="12"/>
                <c:pt idx="0">
                  <c:v>0.75902668759813996</c:v>
                </c:pt>
                <c:pt idx="1">
                  <c:v>0.60871271585554398</c:v>
                </c:pt>
                <c:pt idx="2">
                  <c:v>0.43602825745686002</c:v>
                </c:pt>
                <c:pt idx="3">
                  <c:v>0.40541601255890997</c:v>
                </c:pt>
                <c:pt idx="4">
                  <c:v>0.39560439560440003</c:v>
                </c:pt>
                <c:pt idx="5">
                  <c:v>0.37872841444269001</c:v>
                </c:pt>
                <c:pt idx="6">
                  <c:v>0.35635792778649</c:v>
                </c:pt>
                <c:pt idx="7">
                  <c:v>0.18328100470960601</c:v>
                </c:pt>
                <c:pt idx="8">
                  <c:v>0.16444270015699</c:v>
                </c:pt>
                <c:pt idx="9">
                  <c:v>0.12676609105179701</c:v>
                </c:pt>
                <c:pt idx="10">
                  <c:v>0.120879120879121</c:v>
                </c:pt>
                <c:pt idx="11">
                  <c:v>9.3799058084769987E-2</c:v>
                </c:pt>
              </c:numCache>
            </c:numRef>
          </c:val>
          <c:extLst>
            <c:ext xmlns:c16="http://schemas.microsoft.com/office/drawing/2014/chart" uri="{C3380CC4-5D6E-409C-BE32-E72D297353CC}">
              <c16:uniqueId val="{00000000-E423-4864-B223-BC4B3181B9FD}"/>
            </c:ext>
          </c:extLst>
        </c:ser>
        <c:ser>
          <c:idx val="1"/>
          <c:order val="1"/>
          <c:tx>
            <c:strRef>
              <c:f>Sheet1!$K$2</c:f>
              <c:strCache>
                <c:ptCount val="1"/>
                <c:pt idx="0">
                  <c:v>Do not raise funds this way</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Sheet1!$I$3:$I$14</c:f>
              <c:strCache>
                <c:ptCount val="12"/>
                <c:pt idx="0">
                  <c:v>Cash donations</c:v>
                </c:pt>
                <c:pt idx="1">
                  <c:v>In-person events (e.g. village fetes or fundraising dinners)</c:v>
                </c:pt>
                <c:pt idx="2">
                  <c:v>Online fundraisers (e.g. coffee mornings or marathons)</c:v>
                </c:pt>
                <c:pt idx="3">
                  <c:v>Direct debits donations</c:v>
                </c:pt>
                <c:pt idx="4">
                  <c:v>Use of online fundraising platforms (such as Just Giving)</c:v>
                </c:pt>
                <c:pt idx="5">
                  <c:v>Lottery and raffles</c:v>
                </c:pt>
                <c:pt idx="6">
                  <c:v>Sale of goods</c:v>
                </c:pt>
                <c:pt idx="7">
                  <c:v>Door-to-door collections of goods</c:v>
                </c:pt>
                <c:pt idx="8">
                  <c:v>Mobile contactless donations</c:v>
                </c:pt>
                <c:pt idx="9">
                  <c:v>Street collections</c:v>
                </c:pt>
                <c:pt idx="10">
                  <c:v>Door-to-door collection of money</c:v>
                </c:pt>
                <c:pt idx="11">
                  <c:v>Text giving</c:v>
                </c:pt>
              </c:strCache>
            </c:strRef>
          </c:cat>
          <c:val>
            <c:numRef>
              <c:f>Sheet1!$K$3:$K$14</c:f>
              <c:numCache>
                <c:formatCode>0%</c:formatCode>
                <c:ptCount val="12"/>
                <c:pt idx="0">
                  <c:v>0.24097331240190001</c:v>
                </c:pt>
                <c:pt idx="1">
                  <c:v>0.3912872841444</c:v>
                </c:pt>
                <c:pt idx="2">
                  <c:v>0.56397174254320004</c:v>
                </c:pt>
                <c:pt idx="3">
                  <c:v>0.59458398744109997</c:v>
                </c:pt>
                <c:pt idx="4">
                  <c:v>0.60439560439560003</c:v>
                </c:pt>
                <c:pt idx="5">
                  <c:v>0.6212715855573</c:v>
                </c:pt>
                <c:pt idx="6">
                  <c:v>0.6436420722135</c:v>
                </c:pt>
                <c:pt idx="7">
                  <c:v>0.81671899529040004</c:v>
                </c:pt>
                <c:pt idx="8">
                  <c:v>0.83555729984299998</c:v>
                </c:pt>
                <c:pt idx="9">
                  <c:v>0.87323390894819997</c:v>
                </c:pt>
                <c:pt idx="10">
                  <c:v>0.87912087912089998</c:v>
                </c:pt>
                <c:pt idx="11">
                  <c:v>0.90620094191519995</c:v>
                </c:pt>
              </c:numCache>
            </c:numRef>
          </c:val>
          <c:extLst>
            <c:ext xmlns:c16="http://schemas.microsoft.com/office/drawing/2014/chart" uri="{C3380CC4-5D6E-409C-BE32-E72D297353CC}">
              <c16:uniqueId val="{00000001-E423-4864-B223-BC4B3181B9FD}"/>
            </c:ext>
          </c:extLst>
        </c:ser>
        <c:dLbls>
          <c:showLegendKey val="0"/>
          <c:showVal val="0"/>
          <c:showCatName val="0"/>
          <c:showSerName val="0"/>
          <c:showPercent val="0"/>
          <c:showBubbleSize val="0"/>
        </c:dLbls>
        <c:gapWidth val="60"/>
        <c:overlap val="100"/>
        <c:axId val="363097792"/>
        <c:axId val="368175200"/>
      </c:barChart>
      <c:catAx>
        <c:axId val="3630977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68175200"/>
        <c:crosses val="autoZero"/>
        <c:auto val="1"/>
        <c:lblAlgn val="ctr"/>
        <c:lblOffset val="100"/>
        <c:noMultiLvlLbl val="0"/>
      </c:catAx>
      <c:valAx>
        <c:axId val="368175200"/>
        <c:scaling>
          <c:orientation val="minMax"/>
        </c:scaling>
        <c:delete val="1"/>
        <c:axPos val="t"/>
        <c:numFmt formatCode="0%" sourceLinked="1"/>
        <c:majorTickMark val="none"/>
        <c:minorTickMark val="none"/>
        <c:tickLblPos val="nextTo"/>
        <c:crossAx val="3630977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Sheet1!$O$1</c:f>
              <c:strCache>
                <c:ptCount val="1"/>
                <c:pt idx="0">
                  <c:v>Increased</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7DB0-4C24-B964-F2E7F49B3CF0}"/>
                </c:ext>
              </c:extLst>
            </c:dLbl>
            <c:dLbl>
              <c:idx val="1"/>
              <c:delete val="1"/>
              <c:extLst>
                <c:ext xmlns:c15="http://schemas.microsoft.com/office/drawing/2012/chart" uri="{CE6537A1-D6FC-4f65-9D91-7224C49458BB}"/>
                <c:ext xmlns:c16="http://schemas.microsoft.com/office/drawing/2014/chart" uri="{C3380CC4-5D6E-409C-BE32-E72D297353CC}">
                  <c16:uniqueId val="{00000000-7DB0-4C24-B964-F2E7F49B3CF0}"/>
                </c:ext>
              </c:extLst>
            </c:dLbl>
            <c:dLbl>
              <c:idx val="2"/>
              <c:delete val="1"/>
              <c:extLst>
                <c:ext xmlns:c15="http://schemas.microsoft.com/office/drawing/2012/chart" uri="{CE6537A1-D6FC-4f65-9D91-7224C49458BB}"/>
                <c:ext xmlns:c16="http://schemas.microsoft.com/office/drawing/2014/chart" uri="{C3380CC4-5D6E-409C-BE32-E72D297353CC}">
                  <c16:uniqueId val="{00000002-7DB0-4C24-B964-F2E7F49B3CF0}"/>
                </c:ext>
              </c:extLst>
            </c:dLbl>
            <c:dLbl>
              <c:idx val="3"/>
              <c:delete val="1"/>
              <c:extLst>
                <c:ext xmlns:c15="http://schemas.microsoft.com/office/drawing/2012/chart" uri="{CE6537A1-D6FC-4f65-9D91-7224C49458BB}"/>
                <c:ext xmlns:c16="http://schemas.microsoft.com/office/drawing/2014/chart" uri="{C3380CC4-5D6E-409C-BE32-E72D297353CC}">
                  <c16:uniqueId val="{00000003-7DB0-4C24-B964-F2E7F49B3CF0}"/>
                </c:ext>
              </c:extLst>
            </c:dLbl>
            <c:dLbl>
              <c:idx val="4"/>
              <c:delete val="1"/>
              <c:extLst>
                <c:ext xmlns:c15="http://schemas.microsoft.com/office/drawing/2012/chart" uri="{CE6537A1-D6FC-4f65-9D91-7224C49458BB}"/>
                <c:ext xmlns:c16="http://schemas.microsoft.com/office/drawing/2014/chart" uri="{C3380CC4-5D6E-409C-BE32-E72D297353CC}">
                  <c16:uniqueId val="{00000004-7DB0-4C24-B964-F2E7F49B3CF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Sheet1!$N$2:$N$13</c:f>
              <c:strCache>
                <c:ptCount val="12"/>
                <c:pt idx="0">
                  <c:v>Street collections (N 239)</c:v>
                </c:pt>
                <c:pt idx="1">
                  <c:v>In-person events (N 1,551)</c:v>
                </c:pt>
                <c:pt idx="2">
                  <c:v>Lottery and raffles (N 965)</c:v>
                </c:pt>
                <c:pt idx="3">
                  <c:v>Door-to-door collection of money (N 308)</c:v>
                </c:pt>
                <c:pt idx="4">
                  <c:v>Door-to-door collections of goods (N 467)</c:v>
                </c:pt>
                <c:pt idx="5">
                  <c:v>Sale of goods (N 908)</c:v>
                </c:pt>
                <c:pt idx="6">
                  <c:v>Online fundraisers (N 1,111)</c:v>
                </c:pt>
                <c:pt idx="7">
                  <c:v>Cash donations (N 1,934)</c:v>
                </c:pt>
                <c:pt idx="8">
                  <c:v>Text giving (N 239)</c:v>
                </c:pt>
                <c:pt idx="9">
                  <c:v>Direct debits donations (N 1,033)</c:v>
                </c:pt>
                <c:pt idx="10">
                  <c:v>Mobile contactless donations (N 419)</c:v>
                </c:pt>
                <c:pt idx="11">
                  <c:v>Use of online fundraising platforms (N 1,008)</c:v>
                </c:pt>
              </c:strCache>
            </c:strRef>
          </c:cat>
          <c:val>
            <c:numRef>
              <c:f>Sheet1!$O$2:$O$13</c:f>
              <c:numCache>
                <c:formatCode>0%</c:formatCode>
                <c:ptCount val="12"/>
                <c:pt idx="0">
                  <c:v>9.2879256965958945E-3</c:v>
                </c:pt>
                <c:pt idx="1">
                  <c:v>9.6711798839455489E-3</c:v>
                </c:pt>
                <c:pt idx="2">
                  <c:v>2.6943005181339793E-2</c:v>
                </c:pt>
                <c:pt idx="3">
                  <c:v>2.9220779220781878E-2</c:v>
                </c:pt>
                <c:pt idx="4">
                  <c:v>2.9978586723766611E-2</c:v>
                </c:pt>
                <c:pt idx="5">
                  <c:v>5.7268722466972705E-2</c:v>
                </c:pt>
                <c:pt idx="6">
                  <c:v>7.6507650765066604E-2</c:v>
                </c:pt>
                <c:pt idx="7">
                  <c:v>7.7559462254386563E-2</c:v>
                </c:pt>
                <c:pt idx="8">
                  <c:v>0.14225941422589417</c:v>
                </c:pt>
                <c:pt idx="9">
                  <c:v>0.23814133591479955</c:v>
                </c:pt>
                <c:pt idx="10">
                  <c:v>0.23866348448688948</c:v>
                </c:pt>
                <c:pt idx="11">
                  <c:v>0.28769841269841068</c:v>
                </c:pt>
              </c:numCache>
            </c:numRef>
          </c:val>
          <c:extLst>
            <c:ext xmlns:c16="http://schemas.microsoft.com/office/drawing/2014/chart" uri="{C3380CC4-5D6E-409C-BE32-E72D297353CC}">
              <c16:uniqueId val="{00000000-E423-4864-B223-BC4B3181B9FD}"/>
            </c:ext>
          </c:extLst>
        </c:ser>
        <c:ser>
          <c:idx val="1"/>
          <c:order val="1"/>
          <c:tx>
            <c:strRef>
              <c:f>Sheet1!$P$1</c:f>
              <c:strCache>
                <c:ptCount val="1"/>
                <c:pt idx="0">
                  <c:v>Stayed the same</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Sheet1!$N$2:$N$13</c:f>
              <c:strCache>
                <c:ptCount val="12"/>
                <c:pt idx="0">
                  <c:v>Street collections (N 239)</c:v>
                </c:pt>
                <c:pt idx="1">
                  <c:v>In-person events (N 1,551)</c:v>
                </c:pt>
                <c:pt idx="2">
                  <c:v>Lottery and raffles (N 965)</c:v>
                </c:pt>
                <c:pt idx="3">
                  <c:v>Door-to-door collection of money (N 308)</c:v>
                </c:pt>
                <c:pt idx="4">
                  <c:v>Door-to-door collections of goods (N 467)</c:v>
                </c:pt>
                <c:pt idx="5">
                  <c:v>Sale of goods (N 908)</c:v>
                </c:pt>
                <c:pt idx="6">
                  <c:v>Online fundraisers (N 1,111)</c:v>
                </c:pt>
                <c:pt idx="7">
                  <c:v>Cash donations (N 1,934)</c:v>
                </c:pt>
                <c:pt idx="8">
                  <c:v>Text giving (N 239)</c:v>
                </c:pt>
                <c:pt idx="9">
                  <c:v>Direct debits donations (N 1,033)</c:v>
                </c:pt>
                <c:pt idx="10">
                  <c:v>Mobile contactless donations (N 419)</c:v>
                </c:pt>
                <c:pt idx="11">
                  <c:v>Use of online fundraising platforms (N 1,008)</c:v>
                </c:pt>
              </c:strCache>
            </c:strRef>
          </c:cat>
          <c:val>
            <c:numRef>
              <c:f>Sheet1!$P$2:$P$13</c:f>
              <c:numCache>
                <c:formatCode>0%</c:formatCode>
                <c:ptCount val="12"/>
                <c:pt idx="0">
                  <c:v>8.3591331269339375E-2</c:v>
                </c:pt>
                <c:pt idx="1">
                  <c:v>4.7066408768531499E-2</c:v>
                </c:pt>
                <c:pt idx="2">
                  <c:v>0.11709844559585035</c:v>
                </c:pt>
                <c:pt idx="3">
                  <c:v>0.10064935064936807</c:v>
                </c:pt>
                <c:pt idx="4">
                  <c:v>0.10492505353317767</c:v>
                </c:pt>
                <c:pt idx="5">
                  <c:v>0.12665198237885553</c:v>
                </c:pt>
                <c:pt idx="6">
                  <c:v>0.13951395139513093</c:v>
                </c:pt>
                <c:pt idx="7">
                  <c:v>0.20734229576012295</c:v>
                </c:pt>
                <c:pt idx="8">
                  <c:v>0.26359832635978897</c:v>
                </c:pt>
                <c:pt idx="9">
                  <c:v>0.50338818973867094</c:v>
                </c:pt>
                <c:pt idx="10">
                  <c:v>0.23866348448688948</c:v>
                </c:pt>
                <c:pt idx="11">
                  <c:v>0.41071428571430374</c:v>
                </c:pt>
              </c:numCache>
            </c:numRef>
          </c:val>
          <c:extLst>
            <c:ext xmlns:c16="http://schemas.microsoft.com/office/drawing/2014/chart" uri="{C3380CC4-5D6E-409C-BE32-E72D297353CC}">
              <c16:uniqueId val="{00000001-E423-4864-B223-BC4B3181B9FD}"/>
            </c:ext>
          </c:extLst>
        </c:ser>
        <c:ser>
          <c:idx val="2"/>
          <c:order val="2"/>
          <c:tx>
            <c:strRef>
              <c:f>Sheet1!$Q$1</c:f>
              <c:strCache>
                <c:ptCount val="1"/>
                <c:pt idx="0">
                  <c:v>Decreased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Sheet1!$N$2:$N$13</c:f>
              <c:strCache>
                <c:ptCount val="12"/>
                <c:pt idx="0">
                  <c:v>Street collections (N 239)</c:v>
                </c:pt>
                <c:pt idx="1">
                  <c:v>In-person events (N 1,551)</c:v>
                </c:pt>
                <c:pt idx="2">
                  <c:v>Lottery and raffles (N 965)</c:v>
                </c:pt>
                <c:pt idx="3">
                  <c:v>Door-to-door collection of money (N 308)</c:v>
                </c:pt>
                <c:pt idx="4">
                  <c:v>Door-to-door collections of goods (N 467)</c:v>
                </c:pt>
                <c:pt idx="5">
                  <c:v>Sale of goods (N 908)</c:v>
                </c:pt>
                <c:pt idx="6">
                  <c:v>Online fundraisers (N 1,111)</c:v>
                </c:pt>
                <c:pt idx="7">
                  <c:v>Cash donations (N 1,934)</c:v>
                </c:pt>
                <c:pt idx="8">
                  <c:v>Text giving (N 239)</c:v>
                </c:pt>
                <c:pt idx="9">
                  <c:v>Direct debits donations (N 1,033)</c:v>
                </c:pt>
                <c:pt idx="10">
                  <c:v>Mobile contactless donations (N 419)</c:v>
                </c:pt>
                <c:pt idx="11">
                  <c:v>Use of online fundraising platforms (N 1,008)</c:v>
                </c:pt>
              </c:strCache>
            </c:strRef>
          </c:cat>
          <c:val>
            <c:numRef>
              <c:f>Sheet1!$Q$2:$Q$13</c:f>
              <c:numCache>
                <c:formatCode>0%</c:formatCode>
                <c:ptCount val="12"/>
                <c:pt idx="0">
                  <c:v>0.14241486068110548</c:v>
                </c:pt>
                <c:pt idx="1">
                  <c:v>0.17472598323663113</c:v>
                </c:pt>
                <c:pt idx="2">
                  <c:v>0.22072538860104401</c:v>
                </c:pt>
                <c:pt idx="3">
                  <c:v>0.1136363636363326</c:v>
                </c:pt>
                <c:pt idx="4">
                  <c:v>0.13918629550317485</c:v>
                </c:pt>
                <c:pt idx="5">
                  <c:v>0.35242290748908439</c:v>
                </c:pt>
                <c:pt idx="6">
                  <c:v>0.18361836183617364</c:v>
                </c:pt>
                <c:pt idx="7">
                  <c:v>0.45036194415720265</c:v>
                </c:pt>
                <c:pt idx="8">
                  <c:v>0.17991631799168489</c:v>
                </c:pt>
                <c:pt idx="9">
                  <c:v>0.17424975798642126</c:v>
                </c:pt>
                <c:pt idx="10">
                  <c:v>0.20047732696895071</c:v>
                </c:pt>
                <c:pt idx="11">
                  <c:v>0.15972222222221241</c:v>
                </c:pt>
              </c:numCache>
            </c:numRef>
          </c:val>
          <c:extLst>
            <c:ext xmlns:c16="http://schemas.microsoft.com/office/drawing/2014/chart" uri="{C3380CC4-5D6E-409C-BE32-E72D297353CC}">
              <c16:uniqueId val="{00000000-9A3E-4491-B9F3-C8882270883F}"/>
            </c:ext>
          </c:extLst>
        </c:ser>
        <c:ser>
          <c:idx val="3"/>
          <c:order val="3"/>
          <c:tx>
            <c:strRef>
              <c:f>Sheet1!$R$1</c:f>
              <c:strCache>
                <c:ptCount val="1"/>
                <c:pt idx="0">
                  <c:v>Stopped completely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Sheet1!$N$2:$N$13</c:f>
              <c:strCache>
                <c:ptCount val="12"/>
                <c:pt idx="0">
                  <c:v>Street collections (N 239)</c:v>
                </c:pt>
                <c:pt idx="1">
                  <c:v>In-person events (N 1,551)</c:v>
                </c:pt>
                <c:pt idx="2">
                  <c:v>Lottery and raffles (N 965)</c:v>
                </c:pt>
                <c:pt idx="3">
                  <c:v>Door-to-door collection of money (N 308)</c:v>
                </c:pt>
                <c:pt idx="4">
                  <c:v>Door-to-door collections of goods (N 467)</c:v>
                </c:pt>
                <c:pt idx="5">
                  <c:v>Sale of goods (N 908)</c:v>
                </c:pt>
                <c:pt idx="6">
                  <c:v>Online fundraisers (N 1,111)</c:v>
                </c:pt>
                <c:pt idx="7">
                  <c:v>Cash donations (N 1,934)</c:v>
                </c:pt>
                <c:pt idx="8">
                  <c:v>Text giving (N 239)</c:v>
                </c:pt>
                <c:pt idx="9">
                  <c:v>Direct debits donations (N 1,033)</c:v>
                </c:pt>
                <c:pt idx="10">
                  <c:v>Mobile contactless donations (N 419)</c:v>
                </c:pt>
                <c:pt idx="11">
                  <c:v>Use of online fundraising platforms (N 1,008)</c:v>
                </c:pt>
              </c:strCache>
            </c:strRef>
          </c:cat>
          <c:val>
            <c:numRef>
              <c:f>Sheet1!$R$2:$R$13</c:f>
              <c:numCache>
                <c:formatCode>0%</c:formatCode>
                <c:ptCount val="12"/>
                <c:pt idx="0">
                  <c:v>0.76470588235295933</c:v>
                </c:pt>
                <c:pt idx="1">
                  <c:v>0.76853642811089173</c:v>
                </c:pt>
                <c:pt idx="2">
                  <c:v>0.63523316062176582</c:v>
                </c:pt>
                <c:pt idx="3">
                  <c:v>0.75649350649351732</c:v>
                </c:pt>
                <c:pt idx="4">
                  <c:v>0.72591006423988091</c:v>
                </c:pt>
                <c:pt idx="5">
                  <c:v>0.46365638766508732</c:v>
                </c:pt>
                <c:pt idx="6">
                  <c:v>0.60036003600362875</c:v>
                </c:pt>
                <c:pt idx="7">
                  <c:v>0.26473629782828784</c:v>
                </c:pt>
                <c:pt idx="8">
                  <c:v>0.41422594142263208</c:v>
                </c:pt>
                <c:pt idx="9">
                  <c:v>8.4220716360108125E-2</c:v>
                </c:pt>
                <c:pt idx="10">
                  <c:v>0.32219570405727044</c:v>
                </c:pt>
                <c:pt idx="11">
                  <c:v>0.14186507936507312</c:v>
                </c:pt>
              </c:numCache>
            </c:numRef>
          </c:val>
          <c:extLst>
            <c:ext xmlns:c16="http://schemas.microsoft.com/office/drawing/2014/chart" uri="{C3380CC4-5D6E-409C-BE32-E72D297353CC}">
              <c16:uniqueId val="{00000001-9A3E-4491-B9F3-C8882270883F}"/>
            </c:ext>
          </c:extLst>
        </c:ser>
        <c:dLbls>
          <c:showLegendKey val="0"/>
          <c:showVal val="0"/>
          <c:showCatName val="0"/>
          <c:showSerName val="0"/>
          <c:showPercent val="0"/>
          <c:showBubbleSize val="0"/>
        </c:dLbls>
        <c:gapWidth val="35"/>
        <c:overlap val="100"/>
        <c:axId val="363097792"/>
        <c:axId val="368175200"/>
      </c:barChart>
      <c:catAx>
        <c:axId val="3630977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68175200"/>
        <c:crosses val="autoZero"/>
        <c:auto val="1"/>
        <c:lblAlgn val="ctr"/>
        <c:lblOffset val="100"/>
        <c:noMultiLvlLbl val="0"/>
      </c:catAx>
      <c:valAx>
        <c:axId val="368175200"/>
        <c:scaling>
          <c:orientation val="minMax"/>
        </c:scaling>
        <c:delete val="1"/>
        <c:axPos val="b"/>
        <c:numFmt formatCode="0%" sourceLinked="1"/>
        <c:majorTickMark val="none"/>
        <c:minorTickMark val="none"/>
        <c:tickLblPos val="nextTo"/>
        <c:crossAx val="3630977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228805685109578"/>
          <c:y val="4.4449907551902645E-2"/>
          <c:w val="0.51354397276427399"/>
          <c:h val="0.89070432098765429"/>
        </c:manualLayout>
      </c:layout>
      <c:barChart>
        <c:barDir val="bar"/>
        <c:grouping val="clustered"/>
        <c:varyColors val="0"/>
        <c:ser>
          <c:idx val="0"/>
          <c:order val="0"/>
          <c:tx>
            <c:strRef>
              <c:f>Sheet1!$B$20</c:f>
              <c:strCache>
                <c:ptCount val="1"/>
                <c:pt idx="0">
                  <c:v>Has already helped us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Sheet1!$A$21:$A$32</c:f>
              <c:strCache>
                <c:ptCount val="12"/>
                <c:pt idx="0">
                  <c:v>Local authority funding</c:v>
                </c:pt>
                <c:pt idx="1">
                  <c:v>Scottish Government funding</c:v>
                </c:pt>
                <c:pt idx="2">
                  <c:v>Independent grant funding</c:v>
                </c:pt>
                <c:pt idx="3">
                  <c:v>UK Government funding</c:v>
                </c:pt>
                <c:pt idx="4">
                  <c:v>Sector specific support</c:v>
                </c:pt>
                <c:pt idx="5">
                  <c:v>More flexibility in currently-funded projects</c:v>
                </c:pt>
                <c:pt idx="6">
                  <c:v>Simplified reporting requirements</c:v>
                </c:pt>
                <c:pt idx="7">
                  <c:v>Funding for digital delivery</c:v>
                </c:pt>
                <c:pt idx="8">
                  <c:v>Funding for essential or core costs</c:v>
                </c:pt>
                <c:pt idx="9">
                  <c:v>Longer grant/contracts</c:v>
                </c:pt>
                <c:pt idx="11">
                  <c:v>None of these</c:v>
                </c:pt>
              </c:strCache>
            </c:strRef>
          </c:cat>
          <c:val>
            <c:numRef>
              <c:f>Sheet1!$B$21:$B$32</c:f>
              <c:numCache>
                <c:formatCode>0%</c:formatCode>
                <c:ptCount val="12"/>
                <c:pt idx="0">
                  <c:v>0.2099137931034</c:v>
                </c:pt>
                <c:pt idx="1">
                  <c:v>0.18448275862069999</c:v>
                </c:pt>
                <c:pt idx="2">
                  <c:v>0.16120689655170001</c:v>
                </c:pt>
                <c:pt idx="3">
                  <c:v>8.9655172413789994E-2</c:v>
                </c:pt>
                <c:pt idx="4">
                  <c:v>8.1896551724139996E-2</c:v>
                </c:pt>
                <c:pt idx="5">
                  <c:v>7.6293103448279997E-2</c:v>
                </c:pt>
                <c:pt idx="6">
                  <c:v>5.1293103448280003E-2</c:v>
                </c:pt>
                <c:pt idx="7">
                  <c:v>4.9137931034479998E-2</c:v>
                </c:pt>
                <c:pt idx="8">
                  <c:v>4.7844827586209997E-2</c:v>
                </c:pt>
                <c:pt idx="9">
                  <c:v>3.3189655172410001E-2</c:v>
                </c:pt>
                <c:pt idx="11">
                  <c:v>0.54741379310339999</c:v>
                </c:pt>
              </c:numCache>
            </c:numRef>
          </c:val>
          <c:extLst>
            <c:ext xmlns:c16="http://schemas.microsoft.com/office/drawing/2014/chart" uri="{C3380CC4-5D6E-409C-BE32-E72D297353CC}">
              <c16:uniqueId val="{00000000-EBEC-481E-B32D-7C96A591CA45}"/>
            </c:ext>
          </c:extLst>
        </c:ser>
        <c:ser>
          <c:idx val="1"/>
          <c:order val="1"/>
          <c:tx>
            <c:strRef>
              <c:f>Sheet1!$C$20</c:f>
              <c:strCache>
                <c:ptCount val="1"/>
                <c:pt idx="0">
                  <c:v>Would help us in the future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Sheet1!$A$21:$A$32</c:f>
              <c:strCache>
                <c:ptCount val="12"/>
                <c:pt idx="0">
                  <c:v>Local authority funding</c:v>
                </c:pt>
                <c:pt idx="1">
                  <c:v>Scottish Government funding</c:v>
                </c:pt>
                <c:pt idx="2">
                  <c:v>Independent grant funding</c:v>
                </c:pt>
                <c:pt idx="3">
                  <c:v>UK Government funding</c:v>
                </c:pt>
                <c:pt idx="4">
                  <c:v>Sector specific support</c:v>
                </c:pt>
                <c:pt idx="5">
                  <c:v>More flexibility in currently-funded projects</c:v>
                </c:pt>
                <c:pt idx="6">
                  <c:v>Simplified reporting requirements</c:v>
                </c:pt>
                <c:pt idx="7">
                  <c:v>Funding for digital delivery</c:v>
                </c:pt>
                <c:pt idx="8">
                  <c:v>Funding for essential or core costs</c:v>
                </c:pt>
                <c:pt idx="9">
                  <c:v>Longer grant/contracts</c:v>
                </c:pt>
                <c:pt idx="11">
                  <c:v>None of these</c:v>
                </c:pt>
              </c:strCache>
            </c:strRef>
          </c:cat>
          <c:val>
            <c:numRef>
              <c:f>Sheet1!$C$21:$C$32</c:f>
              <c:numCache>
                <c:formatCode>0%</c:formatCode>
                <c:ptCount val="12"/>
                <c:pt idx="0">
                  <c:v>0.38448275862070003</c:v>
                </c:pt>
                <c:pt idx="1">
                  <c:v>0.3633620689655</c:v>
                </c:pt>
                <c:pt idx="2">
                  <c:v>0.32974137931030001</c:v>
                </c:pt>
                <c:pt idx="3">
                  <c:v>0.17499999999999999</c:v>
                </c:pt>
                <c:pt idx="4">
                  <c:v>0.21896551724140001</c:v>
                </c:pt>
                <c:pt idx="5">
                  <c:v>0.2004310344828</c:v>
                </c:pt>
                <c:pt idx="6">
                  <c:v>0.2120689655172</c:v>
                </c:pt>
                <c:pt idx="7">
                  <c:v>0.15948275862069999</c:v>
                </c:pt>
                <c:pt idx="8">
                  <c:v>0.20560344827589999</c:v>
                </c:pt>
                <c:pt idx="9">
                  <c:v>0.1426724137931</c:v>
                </c:pt>
                <c:pt idx="11">
                  <c:v>0.31637931034479999</c:v>
                </c:pt>
              </c:numCache>
            </c:numRef>
          </c:val>
          <c:extLst>
            <c:ext xmlns:c16="http://schemas.microsoft.com/office/drawing/2014/chart" uri="{C3380CC4-5D6E-409C-BE32-E72D297353CC}">
              <c16:uniqueId val="{00000001-EBEC-481E-B32D-7C96A591CA45}"/>
            </c:ext>
          </c:extLst>
        </c:ser>
        <c:ser>
          <c:idx val="2"/>
          <c:order val="2"/>
          <c:tx>
            <c:strRef>
              <c:f>Sheet1!$D$20</c:f>
              <c:strCache>
                <c:ptCount val="1"/>
                <c:pt idx="0">
                  <c:v>Has OR would help us (NET)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Sheet1!$A$21:$A$32</c:f>
              <c:strCache>
                <c:ptCount val="12"/>
                <c:pt idx="0">
                  <c:v>Local authority funding</c:v>
                </c:pt>
                <c:pt idx="1">
                  <c:v>Scottish Government funding</c:v>
                </c:pt>
                <c:pt idx="2">
                  <c:v>Independent grant funding</c:v>
                </c:pt>
                <c:pt idx="3">
                  <c:v>UK Government funding</c:v>
                </c:pt>
                <c:pt idx="4">
                  <c:v>Sector specific support</c:v>
                </c:pt>
                <c:pt idx="5">
                  <c:v>More flexibility in currently-funded projects</c:v>
                </c:pt>
                <c:pt idx="6">
                  <c:v>Simplified reporting requirements</c:v>
                </c:pt>
                <c:pt idx="7">
                  <c:v>Funding for digital delivery</c:v>
                </c:pt>
                <c:pt idx="8">
                  <c:v>Funding for essential or core costs</c:v>
                </c:pt>
                <c:pt idx="9">
                  <c:v>Longer grant/contracts</c:v>
                </c:pt>
                <c:pt idx="11">
                  <c:v>None of these</c:v>
                </c:pt>
              </c:strCache>
            </c:strRef>
          </c:cat>
          <c:val>
            <c:numRef>
              <c:f>Sheet1!$D$21:$D$32</c:f>
              <c:numCache>
                <c:formatCode>0%</c:formatCode>
                <c:ptCount val="12"/>
                <c:pt idx="0">
                  <c:v>0.4258620689655</c:v>
                </c:pt>
                <c:pt idx="1">
                  <c:v>0.38965517241379999</c:v>
                </c:pt>
                <c:pt idx="2">
                  <c:v>0.36810344827590002</c:v>
                </c:pt>
                <c:pt idx="3">
                  <c:v>0.2038793103448</c:v>
                </c:pt>
                <c:pt idx="4">
                  <c:v>0.235775862069</c:v>
                </c:pt>
                <c:pt idx="5">
                  <c:v>0.2215517241379</c:v>
                </c:pt>
                <c:pt idx="6">
                  <c:v>0.22370689655170001</c:v>
                </c:pt>
                <c:pt idx="7">
                  <c:v>0.176724137931</c:v>
                </c:pt>
                <c:pt idx="8">
                  <c:v>0.21293103448280001</c:v>
                </c:pt>
                <c:pt idx="9">
                  <c:v>0.15172413793100001</c:v>
                </c:pt>
                <c:pt idx="11">
                  <c:v>0.29870689655170002</c:v>
                </c:pt>
              </c:numCache>
            </c:numRef>
          </c:val>
          <c:extLst>
            <c:ext xmlns:c16="http://schemas.microsoft.com/office/drawing/2014/chart" uri="{C3380CC4-5D6E-409C-BE32-E72D297353CC}">
              <c16:uniqueId val="{00000003-9F09-4ECC-9994-0F11BB4E8014}"/>
            </c:ext>
          </c:extLst>
        </c:ser>
        <c:dLbls>
          <c:showLegendKey val="0"/>
          <c:showVal val="0"/>
          <c:showCatName val="0"/>
          <c:showSerName val="0"/>
          <c:showPercent val="0"/>
          <c:showBubbleSize val="0"/>
        </c:dLbls>
        <c:gapWidth val="20"/>
        <c:axId val="437830352"/>
        <c:axId val="437838880"/>
      </c:barChart>
      <c:catAx>
        <c:axId val="437830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38880"/>
        <c:crosses val="autoZero"/>
        <c:auto val="1"/>
        <c:lblAlgn val="ctr"/>
        <c:lblOffset val="100"/>
        <c:noMultiLvlLbl val="0"/>
      </c:catAx>
      <c:valAx>
        <c:axId val="437838880"/>
        <c:scaling>
          <c:orientation val="minMax"/>
        </c:scaling>
        <c:delete val="1"/>
        <c:axPos val="t"/>
        <c:numFmt formatCode="0%" sourceLinked="1"/>
        <c:majorTickMark val="none"/>
        <c:minorTickMark val="none"/>
        <c:tickLblPos val="nextTo"/>
        <c:crossAx val="437830352"/>
        <c:crosses val="autoZero"/>
        <c:crossBetween val="between"/>
      </c:valAx>
      <c:spPr>
        <a:noFill/>
        <a:ln>
          <a:noFill/>
        </a:ln>
        <a:effectLst/>
      </c:spPr>
    </c:plotArea>
    <c:legend>
      <c:legendPos val="r"/>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Entry>
      <c:legendEntry>
        <c:idx val="1"/>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Entry>
      <c:layout>
        <c:manualLayout>
          <c:xMode val="edge"/>
          <c:yMode val="edge"/>
          <c:x val="0.7466137407803104"/>
          <c:y val="0.35055358699656464"/>
          <c:w val="0.20654062640924678"/>
          <c:h val="0.2112782300196299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0871309523809518"/>
          <c:y val="7.6529012345679007E-2"/>
          <c:w val="0.5488649801587302"/>
          <c:h val="0.86784753086419752"/>
        </c:manualLayout>
      </c:layout>
      <c:barChart>
        <c:barDir val="bar"/>
        <c:grouping val="clustered"/>
        <c:varyColors val="0"/>
        <c:ser>
          <c:idx val="0"/>
          <c:order val="0"/>
          <c:tx>
            <c:strRef>
              <c:f>Sheet1!$B$17</c:f>
              <c:strCache>
                <c:ptCount val="1"/>
                <c:pt idx="0">
                  <c:v>Has already helped us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Sheet1!$A$18:$A$28</c:f>
              <c:strCache>
                <c:ptCount val="11"/>
                <c:pt idx="0">
                  <c:v>Information on financial support</c:v>
                </c:pt>
                <c:pt idx="1">
                  <c:v>Guidance how to adapt/continue</c:v>
                </c:pt>
                <c:pt idx="2">
                  <c:v>Flexibility in filing or reporting deadlines</c:v>
                </c:pt>
                <c:pt idx="3">
                  <c:v>Technical support/training for working remotely</c:v>
                </c:pt>
                <c:pt idx="4">
                  <c:v>Staff, charity trustee and volunteer wellbeing resources</c:v>
                </c:pt>
                <c:pt idx="5">
                  <c:v>Support or training on HR/staffing issues</c:v>
                </c:pt>
                <c:pt idx="6">
                  <c:v>Support or training on volunteer issues</c:v>
                </c:pt>
                <c:pt idx="7">
                  <c:v>Maintaining momentum on current policy and government business unrelated to Covid-19</c:v>
                </c:pt>
                <c:pt idx="8">
                  <c:v>Support or training on remote leadership</c:v>
                </c:pt>
                <c:pt idx="10">
                  <c:v>None of these</c:v>
                </c:pt>
              </c:strCache>
            </c:strRef>
          </c:cat>
          <c:val>
            <c:numRef>
              <c:f>Sheet1!$B$18:$B$28</c:f>
              <c:numCache>
                <c:formatCode>0%</c:formatCode>
                <c:ptCount val="11"/>
                <c:pt idx="0">
                  <c:v>0.23146551724139999</c:v>
                </c:pt>
                <c:pt idx="1">
                  <c:v>0.23146551724139999</c:v>
                </c:pt>
                <c:pt idx="2">
                  <c:v>0.14784482758619999</c:v>
                </c:pt>
                <c:pt idx="3">
                  <c:v>0.1262931034483</c:v>
                </c:pt>
                <c:pt idx="4">
                  <c:v>0.1060344827586</c:v>
                </c:pt>
                <c:pt idx="5">
                  <c:v>7.6293103448279997E-2</c:v>
                </c:pt>
                <c:pt idx="6">
                  <c:v>6.5948275862069999E-2</c:v>
                </c:pt>
                <c:pt idx="7">
                  <c:v>6.120689655172E-2</c:v>
                </c:pt>
                <c:pt idx="8">
                  <c:v>6.0775862068970003E-2</c:v>
                </c:pt>
                <c:pt idx="10">
                  <c:v>0.50732758620689999</c:v>
                </c:pt>
              </c:numCache>
            </c:numRef>
          </c:val>
          <c:extLst>
            <c:ext xmlns:c16="http://schemas.microsoft.com/office/drawing/2014/chart" uri="{C3380CC4-5D6E-409C-BE32-E72D297353CC}">
              <c16:uniqueId val="{00000000-84CB-4532-A47C-2D24EC883297}"/>
            </c:ext>
          </c:extLst>
        </c:ser>
        <c:ser>
          <c:idx val="1"/>
          <c:order val="1"/>
          <c:tx>
            <c:strRef>
              <c:f>Sheet1!$C$17</c:f>
              <c:strCache>
                <c:ptCount val="1"/>
                <c:pt idx="0">
                  <c:v>Would help us in the future</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Sheet1!$A$18:$A$28</c:f>
              <c:strCache>
                <c:ptCount val="11"/>
                <c:pt idx="0">
                  <c:v>Information on financial support</c:v>
                </c:pt>
                <c:pt idx="1">
                  <c:v>Guidance how to adapt/continue</c:v>
                </c:pt>
                <c:pt idx="2">
                  <c:v>Flexibility in filing or reporting deadlines</c:v>
                </c:pt>
                <c:pt idx="3">
                  <c:v>Technical support/training for working remotely</c:v>
                </c:pt>
                <c:pt idx="4">
                  <c:v>Staff, charity trustee and volunteer wellbeing resources</c:v>
                </c:pt>
                <c:pt idx="5">
                  <c:v>Support or training on HR/staffing issues</c:v>
                </c:pt>
                <c:pt idx="6">
                  <c:v>Support or training on volunteer issues</c:v>
                </c:pt>
                <c:pt idx="7">
                  <c:v>Maintaining momentum on current policy and government business unrelated to Covid-19</c:v>
                </c:pt>
                <c:pt idx="8">
                  <c:v>Support or training on remote leadership</c:v>
                </c:pt>
                <c:pt idx="10">
                  <c:v>None of these</c:v>
                </c:pt>
              </c:strCache>
            </c:strRef>
          </c:cat>
          <c:val>
            <c:numRef>
              <c:f>Sheet1!$C$18:$C$28</c:f>
              <c:numCache>
                <c:formatCode>0%</c:formatCode>
                <c:ptCount val="11"/>
                <c:pt idx="0">
                  <c:v>0.49137931034479998</c:v>
                </c:pt>
                <c:pt idx="1">
                  <c:v>0.34396551724140001</c:v>
                </c:pt>
                <c:pt idx="2">
                  <c:v>0.25215517241379998</c:v>
                </c:pt>
                <c:pt idx="3">
                  <c:v>0.1862068965517</c:v>
                </c:pt>
                <c:pt idx="4">
                  <c:v>0.21896551724140001</c:v>
                </c:pt>
                <c:pt idx="5">
                  <c:v>0.1060344827586</c:v>
                </c:pt>
                <c:pt idx="6">
                  <c:v>0.14353448275860001</c:v>
                </c:pt>
                <c:pt idx="7">
                  <c:v>0.114224137931</c:v>
                </c:pt>
                <c:pt idx="8">
                  <c:v>0.1224137931034</c:v>
                </c:pt>
                <c:pt idx="10">
                  <c:v>0.28491379310339998</c:v>
                </c:pt>
              </c:numCache>
            </c:numRef>
          </c:val>
          <c:extLst>
            <c:ext xmlns:c16="http://schemas.microsoft.com/office/drawing/2014/chart" uri="{C3380CC4-5D6E-409C-BE32-E72D297353CC}">
              <c16:uniqueId val="{00000001-84CB-4532-A47C-2D24EC883297}"/>
            </c:ext>
          </c:extLst>
        </c:ser>
        <c:ser>
          <c:idx val="2"/>
          <c:order val="2"/>
          <c:tx>
            <c:strRef>
              <c:f>Sheet1!$D$17</c:f>
              <c:strCache>
                <c:ptCount val="1"/>
                <c:pt idx="0">
                  <c:v>Has OR would help</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Sheet1!$A$18:$A$28</c:f>
              <c:strCache>
                <c:ptCount val="11"/>
                <c:pt idx="0">
                  <c:v>Information on financial support</c:v>
                </c:pt>
                <c:pt idx="1">
                  <c:v>Guidance how to adapt/continue</c:v>
                </c:pt>
                <c:pt idx="2">
                  <c:v>Flexibility in filing or reporting deadlines</c:v>
                </c:pt>
                <c:pt idx="3">
                  <c:v>Technical support/training for working remotely</c:v>
                </c:pt>
                <c:pt idx="4">
                  <c:v>Staff, charity trustee and volunteer wellbeing resources</c:v>
                </c:pt>
                <c:pt idx="5">
                  <c:v>Support or training on HR/staffing issues</c:v>
                </c:pt>
                <c:pt idx="6">
                  <c:v>Support or training on volunteer issues</c:v>
                </c:pt>
                <c:pt idx="7">
                  <c:v>Maintaining momentum on current policy and government business unrelated to Covid-19</c:v>
                </c:pt>
                <c:pt idx="8">
                  <c:v>Support or training on remote leadership</c:v>
                </c:pt>
                <c:pt idx="10">
                  <c:v>None of these</c:v>
                </c:pt>
              </c:strCache>
            </c:strRef>
          </c:cat>
          <c:val>
            <c:numRef>
              <c:f>Sheet1!$D$18:$D$28</c:f>
              <c:numCache>
                <c:formatCode>0%</c:formatCode>
                <c:ptCount val="11"/>
                <c:pt idx="0">
                  <c:v>0.5306034482759</c:v>
                </c:pt>
                <c:pt idx="1">
                  <c:v>0.42241379310339999</c:v>
                </c:pt>
                <c:pt idx="2">
                  <c:v>0.3008620689655</c:v>
                </c:pt>
                <c:pt idx="3">
                  <c:v>0.24224137931029999</c:v>
                </c:pt>
                <c:pt idx="4">
                  <c:v>0.25172413793100001</c:v>
                </c:pt>
                <c:pt idx="5">
                  <c:v>0.13362068965519999</c:v>
                </c:pt>
                <c:pt idx="6">
                  <c:v>0.17499999999999999</c:v>
                </c:pt>
                <c:pt idx="7">
                  <c:v>0.13620689655170001</c:v>
                </c:pt>
                <c:pt idx="8">
                  <c:v>0.1534482758621</c:v>
                </c:pt>
                <c:pt idx="10">
                  <c:v>0.2487068965517</c:v>
                </c:pt>
              </c:numCache>
            </c:numRef>
          </c:val>
          <c:extLst>
            <c:ext xmlns:c16="http://schemas.microsoft.com/office/drawing/2014/chart" uri="{C3380CC4-5D6E-409C-BE32-E72D297353CC}">
              <c16:uniqueId val="{00000003-F563-450E-99BA-4F44A4AB0601}"/>
            </c:ext>
          </c:extLst>
        </c:ser>
        <c:dLbls>
          <c:showLegendKey val="0"/>
          <c:showVal val="0"/>
          <c:showCatName val="0"/>
          <c:showSerName val="0"/>
          <c:showPercent val="0"/>
          <c:showBubbleSize val="0"/>
        </c:dLbls>
        <c:gapWidth val="20"/>
        <c:axId val="437821496"/>
        <c:axId val="437828384"/>
      </c:barChart>
      <c:catAx>
        <c:axId val="4378214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37828384"/>
        <c:crosses val="autoZero"/>
        <c:auto val="1"/>
        <c:lblAlgn val="ctr"/>
        <c:lblOffset val="100"/>
        <c:noMultiLvlLbl val="0"/>
      </c:catAx>
      <c:valAx>
        <c:axId val="437828384"/>
        <c:scaling>
          <c:orientation val="minMax"/>
        </c:scaling>
        <c:delete val="1"/>
        <c:axPos val="t"/>
        <c:numFmt formatCode="0%" sourceLinked="1"/>
        <c:majorTickMark val="none"/>
        <c:minorTickMark val="none"/>
        <c:tickLblPos val="nextTo"/>
        <c:crossAx val="437821496"/>
        <c:crosses val="autoZero"/>
        <c:crossBetween val="between"/>
      </c:valAx>
      <c:spPr>
        <a:noFill/>
        <a:ln>
          <a:noFill/>
        </a:ln>
        <a:effectLst/>
      </c:spPr>
    </c:plotArea>
    <c:legend>
      <c:legendPos val="r"/>
      <c:layout>
        <c:manualLayout>
          <c:xMode val="edge"/>
          <c:yMode val="edge"/>
          <c:x val="0.7291063492063492"/>
          <c:y val="0.39641090534979417"/>
          <c:w val="0.20789761904761905"/>
          <c:h val="0.1705938271604938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Respondants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Sheet1!$A$3:$A$10</c:f>
              <c:strCache>
                <c:ptCount val="8"/>
                <c:pt idx="0">
                  <c:v>Less than a year</c:v>
                </c:pt>
                <c:pt idx="1">
                  <c:v>1-3 years</c:v>
                </c:pt>
                <c:pt idx="2">
                  <c:v>4-10 years</c:v>
                </c:pt>
                <c:pt idx="3">
                  <c:v>11-25 years</c:v>
                </c:pt>
                <c:pt idx="4">
                  <c:v>26-50 years</c:v>
                </c:pt>
                <c:pt idx="5">
                  <c:v>More than 50 years</c:v>
                </c:pt>
                <c:pt idx="6">
                  <c:v>Prefer not to say</c:v>
                </c:pt>
                <c:pt idx="7">
                  <c:v>Don’t know</c:v>
                </c:pt>
              </c:strCache>
            </c:strRef>
          </c:cat>
          <c:val>
            <c:numRef>
              <c:f>Sheet1!$B$3:$B$10</c:f>
              <c:numCache>
                <c:formatCode>0%</c:formatCode>
                <c:ptCount val="8"/>
                <c:pt idx="0">
                  <c:v>3.3751962323389999E-2</c:v>
                </c:pt>
                <c:pt idx="1">
                  <c:v>0.1138147566719</c:v>
                </c:pt>
                <c:pt idx="2">
                  <c:v>0.1675824175824</c:v>
                </c:pt>
                <c:pt idx="3">
                  <c:v>0.28414442700159998</c:v>
                </c:pt>
                <c:pt idx="4">
                  <c:v>0.1989795918367</c:v>
                </c:pt>
                <c:pt idx="5">
                  <c:v>0.1573783359498</c:v>
                </c:pt>
                <c:pt idx="6">
                  <c:v>3.5714285714290001E-2</c:v>
                </c:pt>
                <c:pt idx="7">
                  <c:v>8.6342229199370003E-3</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Sheet1!$A$3:$A$10</c:f>
              <c:strCache>
                <c:ptCount val="8"/>
                <c:pt idx="0">
                  <c:v>Less than a year</c:v>
                </c:pt>
                <c:pt idx="1">
                  <c:v>1-3 years</c:v>
                </c:pt>
                <c:pt idx="2">
                  <c:v>4-10 years</c:v>
                </c:pt>
                <c:pt idx="3">
                  <c:v>11-25 years</c:v>
                </c:pt>
                <c:pt idx="4">
                  <c:v>26-50 years</c:v>
                </c:pt>
                <c:pt idx="5">
                  <c:v>More than 50 years</c:v>
                </c:pt>
                <c:pt idx="6">
                  <c:v>Prefer not to say</c:v>
                </c:pt>
                <c:pt idx="7">
                  <c:v>Don’t know</c:v>
                </c:pt>
              </c:strCache>
            </c:strRef>
          </c:cat>
          <c:val>
            <c:numRef>
              <c:f>Sheet1!$C$3:$C$10</c:f>
              <c:numCache>
                <c:formatCode>0%</c:formatCode>
                <c:ptCount val="8"/>
                <c:pt idx="0">
                  <c:v>0.03</c:v>
                </c:pt>
                <c:pt idx="1">
                  <c:v>0.11</c:v>
                </c:pt>
                <c:pt idx="2">
                  <c:v>0.2</c:v>
                </c:pt>
                <c:pt idx="3">
                  <c:v>0.35</c:v>
                </c:pt>
                <c:pt idx="4">
                  <c:v>0.2</c:v>
                </c:pt>
                <c:pt idx="5">
                  <c:v>0.11</c:v>
                </c:pt>
              </c:numCache>
            </c:numRef>
          </c:val>
          <c:extLst>
            <c:ext xmlns:c16="http://schemas.microsoft.com/office/drawing/2014/chart" uri="{C3380CC4-5D6E-409C-BE32-E72D297353CC}">
              <c16:uniqueId val="{00000003-CB28-4C81-946A-D39B2D35B628}"/>
            </c:ext>
          </c:extLst>
        </c:ser>
        <c:dLbls>
          <c:showLegendKey val="0"/>
          <c:showVal val="0"/>
          <c:showCatName val="0"/>
          <c:showSerName val="0"/>
          <c:showPercent val="0"/>
          <c:showBubbleSize val="0"/>
        </c:dLbls>
        <c:gapWidth val="10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legend>
      <c:legendPos val="b"/>
      <c:layout>
        <c:manualLayout>
          <c:xMode val="edge"/>
          <c:yMode val="edge"/>
          <c:x val="0.70558380702917212"/>
          <c:y val="5.0612031479258371E-2"/>
          <c:w val="0.26547243110412455"/>
          <c:h val="0.2011281312525010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878045697856589E-2"/>
          <c:y val="2.33813814243823E-2"/>
          <c:w val="0.96824390860428677"/>
          <c:h val="0.72888725694256218"/>
        </c:manualLayout>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dLbl>
              <c:idx val="8"/>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B498-4FB8-8CE4-2E1ECBA4AE0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Unincorporated association</c:v>
                </c:pt>
                <c:pt idx="1">
                  <c:v>SCIO (Scottish Charitable Incorporated Organisation)</c:v>
                </c:pt>
                <c:pt idx="2">
                  <c:v>Company</c:v>
                </c:pt>
                <c:pt idx="3">
                  <c:v>Trust</c:v>
                </c:pt>
                <c:pt idx="4">
                  <c:v>Don't know</c:v>
                </c:pt>
                <c:pt idx="5">
                  <c:v>Other</c:v>
                </c:pt>
                <c:pt idx="6">
                  <c:v>Prefer not to say</c:v>
                </c:pt>
                <c:pt idx="7">
                  <c:v>Don’t know</c:v>
                </c:pt>
              </c:strCache>
            </c:strRef>
          </c:cat>
          <c:val>
            <c:numRef>
              <c:f>Sheet1!$B$2:$B$9</c:f>
              <c:numCache>
                <c:formatCode>0%</c:formatCode>
                <c:ptCount val="8"/>
                <c:pt idx="0">
                  <c:v>0.35</c:v>
                </c:pt>
                <c:pt idx="1">
                  <c:v>0.26</c:v>
                </c:pt>
                <c:pt idx="2">
                  <c:v>0.17</c:v>
                </c:pt>
                <c:pt idx="3">
                  <c:v>0.08</c:v>
                </c:pt>
                <c:pt idx="4">
                  <c:v>0.06</c:v>
                </c:pt>
                <c:pt idx="5">
                  <c:v>0.05</c:v>
                </c:pt>
                <c:pt idx="6">
                  <c:v>0.04</c:v>
                </c:pt>
                <c:pt idx="7">
                  <c:v>0.01</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Unincorporated association</c:v>
                </c:pt>
                <c:pt idx="1">
                  <c:v>SCIO (Scottish Charitable Incorporated Organisation)</c:v>
                </c:pt>
                <c:pt idx="2">
                  <c:v>Company</c:v>
                </c:pt>
                <c:pt idx="3">
                  <c:v>Trust</c:v>
                </c:pt>
                <c:pt idx="4">
                  <c:v>Don't know</c:v>
                </c:pt>
                <c:pt idx="5">
                  <c:v>Other</c:v>
                </c:pt>
                <c:pt idx="6">
                  <c:v>Prefer not to say</c:v>
                </c:pt>
                <c:pt idx="7">
                  <c:v>Don’t know</c:v>
                </c:pt>
              </c:strCache>
            </c:strRef>
          </c:cat>
          <c:val>
            <c:numRef>
              <c:f>Sheet1!$C$2:$C$9</c:f>
              <c:numCache>
                <c:formatCode>0%</c:formatCode>
                <c:ptCount val="8"/>
                <c:pt idx="0">
                  <c:v>0.44</c:v>
                </c:pt>
                <c:pt idx="1">
                  <c:v>0.19</c:v>
                </c:pt>
                <c:pt idx="2">
                  <c:v>0.19</c:v>
                </c:pt>
                <c:pt idx="3">
                  <c:v>0.14000000000000001</c:v>
                </c:pt>
                <c:pt idx="5">
                  <c:v>0.04</c:v>
                </c:pt>
              </c:numCache>
            </c:numRef>
          </c:val>
          <c:extLst>
            <c:ext xmlns:c16="http://schemas.microsoft.com/office/drawing/2014/chart" uri="{C3380CC4-5D6E-409C-BE32-E72D297353CC}">
              <c16:uniqueId val="{00000003-CB28-4C81-946A-D39B2D35B628}"/>
            </c:ext>
          </c:extLst>
        </c:ser>
        <c:dLbls>
          <c:showLegendKey val="0"/>
          <c:showVal val="0"/>
          <c:showCatName val="0"/>
          <c:showSerName val="0"/>
          <c:showPercent val="0"/>
          <c:showBubbleSize val="0"/>
        </c:dLbls>
        <c:gapWidth val="100"/>
        <c:overlap val="-30"/>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legend>
      <c:legendPos val="b"/>
      <c:layout>
        <c:manualLayout>
          <c:xMode val="edge"/>
          <c:yMode val="edge"/>
          <c:x val="0.6964243823133347"/>
          <c:y val="7.4752301572771185E-2"/>
          <c:w val="0.2646022020539367"/>
          <c:h val="0.1259059773898154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OTHER</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7798623592939643"/>
          <c:y val="0.24738876926624762"/>
          <c:w val="0.47571752733922512"/>
          <c:h val="0.70928169998573387"/>
        </c:manualLayout>
      </c:layout>
      <c:barChart>
        <c:barDir val="bar"/>
        <c:grouping val="clustered"/>
        <c:varyColors val="0"/>
        <c:ser>
          <c:idx val="0"/>
          <c:order val="0"/>
          <c:spPr>
            <a:solidFill>
              <a:schemeClr val="accent1"/>
            </a:solidFill>
            <a:ln>
              <a:noFill/>
            </a:ln>
            <a:effectLst/>
          </c:spPr>
          <c:invertIfNegative val="0"/>
          <c:dLbls>
            <c:dLbl>
              <c:idx val="1"/>
              <c:layout>
                <c:manualLayout>
                  <c:x val="-4.9231715893108298E-3"/>
                  <c:y val="5.1132926690211672E-7"/>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25-4D66-82E4-D822900656BC}"/>
                </c:ext>
              </c:extLst>
            </c:dLbl>
            <c:dLbl>
              <c:idx val="2"/>
              <c:layout>
                <c:manualLayout>
                  <c:x val="3.2753164556962027E-4"/>
                  <c:y val="5.1132926702116984E-7"/>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425-4D66-82E4-D822900656B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Sheet1!$A$57:$A$59</c:f>
              <c:strCache>
                <c:ptCount val="3"/>
                <c:pt idx="0">
                  <c:v>In some other way</c:v>
                </c:pt>
                <c:pt idx="1">
                  <c:v>None of these</c:v>
                </c:pt>
                <c:pt idx="2">
                  <c:v>Don't know</c:v>
                </c:pt>
              </c:strCache>
            </c:strRef>
          </c:cat>
          <c:val>
            <c:numRef>
              <c:f>Sheet1!$B$57:$B$59</c:f>
              <c:numCache>
                <c:formatCode>0%</c:formatCode>
                <c:ptCount val="3"/>
                <c:pt idx="0">
                  <c:v>0.1248037676609</c:v>
                </c:pt>
                <c:pt idx="1">
                  <c:v>5.259026687598E-2</c:v>
                </c:pt>
                <c:pt idx="2">
                  <c:v>2.7472527472530001E-2</c:v>
                </c:pt>
              </c:numCache>
            </c:numRef>
          </c:val>
          <c:extLst>
            <c:ext xmlns:c16="http://schemas.microsoft.com/office/drawing/2014/chart" uri="{C3380CC4-5D6E-409C-BE32-E72D297353CC}">
              <c16:uniqueId val="{00000000-C425-4D66-82E4-D822900656BC}"/>
            </c:ext>
          </c:extLst>
        </c:ser>
        <c:dLbls>
          <c:showLegendKey val="0"/>
          <c:showVal val="0"/>
          <c:showCatName val="0"/>
          <c:showSerName val="0"/>
          <c:showPercent val="0"/>
          <c:showBubbleSize val="0"/>
        </c:dLbls>
        <c:gapWidth val="60"/>
        <c:axId val="406640736"/>
        <c:axId val="406641064"/>
      </c:barChart>
      <c:catAx>
        <c:axId val="4066407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6641064"/>
        <c:crosses val="autoZero"/>
        <c:auto val="1"/>
        <c:lblAlgn val="ctr"/>
        <c:lblOffset val="0"/>
        <c:noMultiLvlLbl val="0"/>
      </c:catAx>
      <c:valAx>
        <c:axId val="406641064"/>
        <c:scaling>
          <c:orientation val="minMax"/>
          <c:max val="1"/>
        </c:scaling>
        <c:delete val="1"/>
        <c:axPos val="t"/>
        <c:numFmt formatCode="0%" sourceLinked="1"/>
        <c:majorTickMark val="out"/>
        <c:minorTickMark val="none"/>
        <c:tickLblPos val="nextTo"/>
        <c:crossAx val="40664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Under £2,000</c:v>
                </c:pt>
                <c:pt idx="1">
                  <c:v>£2,001 to £10,000</c:v>
                </c:pt>
                <c:pt idx="2">
                  <c:v>£10,001 to £25,000</c:v>
                </c:pt>
                <c:pt idx="3">
                  <c:v>£25,001 to £100,000</c:v>
                </c:pt>
                <c:pt idx="4">
                  <c:v>£100,001 to £500,000</c:v>
                </c:pt>
                <c:pt idx="5">
                  <c:v>£500,001 to £1m</c:v>
                </c:pt>
                <c:pt idx="6">
                  <c:v>£1m to £5m</c:v>
                </c:pt>
                <c:pt idx="7">
                  <c:v>£5m+</c:v>
                </c:pt>
                <c:pt idx="8">
                  <c:v>Prefer not to say</c:v>
                </c:pt>
                <c:pt idx="9">
                  <c:v>Don't know</c:v>
                </c:pt>
              </c:strCache>
            </c:strRef>
          </c:cat>
          <c:val>
            <c:numRef>
              <c:f>Sheet1!$B$2:$B$11</c:f>
              <c:numCache>
                <c:formatCode>0%</c:formatCode>
                <c:ptCount val="10"/>
                <c:pt idx="0">
                  <c:v>0.1000784929356358</c:v>
                </c:pt>
                <c:pt idx="1">
                  <c:v>0.2131083202511774</c:v>
                </c:pt>
                <c:pt idx="2">
                  <c:v>0.16287284144427003</c:v>
                </c:pt>
                <c:pt idx="3">
                  <c:v>0.22095761381475668</c:v>
                </c:pt>
                <c:pt idx="4">
                  <c:v>0.14442700156985872</c:v>
                </c:pt>
                <c:pt idx="5">
                  <c:v>2.119309262166405E-2</c:v>
                </c:pt>
                <c:pt idx="6">
                  <c:v>2.0800627943485087E-2</c:v>
                </c:pt>
                <c:pt idx="7">
                  <c:v>1.6483516483516484E-2</c:v>
                </c:pt>
                <c:pt idx="8">
                  <c:v>8.2417582417582416E-2</c:v>
                </c:pt>
                <c:pt idx="9">
                  <c:v>1.7660910518053376E-2</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Under £2,000</c:v>
                </c:pt>
                <c:pt idx="1">
                  <c:v>£2,001 to £10,000</c:v>
                </c:pt>
                <c:pt idx="2">
                  <c:v>£10,001 to £25,000</c:v>
                </c:pt>
                <c:pt idx="3">
                  <c:v>£25,001 to £100,000</c:v>
                </c:pt>
                <c:pt idx="4">
                  <c:v>£100,001 to £500,000</c:v>
                </c:pt>
                <c:pt idx="5">
                  <c:v>£500,001 to £1m</c:v>
                </c:pt>
                <c:pt idx="6">
                  <c:v>£1m to £5m</c:v>
                </c:pt>
                <c:pt idx="7">
                  <c:v>£5m+</c:v>
                </c:pt>
                <c:pt idx="8">
                  <c:v>Prefer not to say</c:v>
                </c:pt>
                <c:pt idx="9">
                  <c:v>Don't know</c:v>
                </c:pt>
              </c:strCache>
            </c:strRef>
          </c:cat>
          <c:val>
            <c:numRef>
              <c:f>Sheet1!$C$2:$C$11</c:f>
              <c:numCache>
                <c:formatCode>0%</c:formatCode>
                <c:ptCount val="10"/>
                <c:pt idx="0">
                  <c:v>0.17</c:v>
                </c:pt>
                <c:pt idx="1">
                  <c:v>0.19</c:v>
                </c:pt>
                <c:pt idx="2">
                  <c:v>0.14000000000000001</c:v>
                </c:pt>
                <c:pt idx="3">
                  <c:v>0.2</c:v>
                </c:pt>
                <c:pt idx="4">
                  <c:v>0.14000000000000001</c:v>
                </c:pt>
                <c:pt idx="5">
                  <c:v>0.02</c:v>
                </c:pt>
                <c:pt idx="6">
                  <c:v>0.04</c:v>
                </c:pt>
                <c:pt idx="7">
                  <c:v>0.03</c:v>
                </c:pt>
                <c:pt idx="9">
                  <c:v>7.0000000000000007E-2</c:v>
                </c:pt>
              </c:numCache>
            </c:numRef>
          </c:val>
          <c:extLst>
            <c:ext xmlns:c16="http://schemas.microsoft.com/office/drawing/2014/chart" uri="{C3380CC4-5D6E-409C-BE32-E72D297353CC}">
              <c16:uniqueId val="{00000003-CB28-4C81-946A-D39B2D35B628}"/>
            </c:ext>
          </c:extLst>
        </c:ser>
        <c:dLbls>
          <c:showLegendKey val="0"/>
          <c:showVal val="0"/>
          <c:showCatName val="0"/>
          <c:showSerName val="0"/>
          <c:showPercent val="0"/>
          <c:showBubbleSize val="0"/>
        </c:dLbls>
        <c:gapWidth val="10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legend>
      <c:legendPos val="b"/>
      <c:layout>
        <c:manualLayout>
          <c:xMode val="edge"/>
          <c:yMode val="edge"/>
          <c:x val="0.73123002209209387"/>
          <c:y val="0.15089747899159664"/>
          <c:w val="0.2227287393325881"/>
          <c:h val="0.1957072962518340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cat>
            <c:strRef>
              <c:f>Sheet1!$A$2:$A$35</c:f>
              <c:strCache>
                <c:ptCount val="34"/>
                <c:pt idx="0">
                  <c:v>City of Edinburgh</c:v>
                </c:pt>
                <c:pt idx="1">
                  <c:v>Glasgow City</c:v>
                </c:pt>
                <c:pt idx="2">
                  <c:v>Highland</c:v>
                </c:pt>
                <c:pt idx="3">
                  <c:v>Fife</c:v>
                </c:pt>
                <c:pt idx="4">
                  <c:v>Aberdeenshire</c:v>
                </c:pt>
                <c:pt idx="5">
                  <c:v>Argyll &amp; Bute</c:v>
                </c:pt>
                <c:pt idx="6">
                  <c:v>Perth &amp; Kinross</c:v>
                </c:pt>
                <c:pt idx="7">
                  <c:v>Scottish Borders</c:v>
                </c:pt>
                <c:pt idx="8">
                  <c:v>Dumfries &amp; Galloway</c:v>
                </c:pt>
                <c:pt idx="9">
                  <c:v>Prefer not to say</c:v>
                </c:pt>
                <c:pt idx="10">
                  <c:v>Aberdeen</c:v>
                </c:pt>
                <c:pt idx="11">
                  <c:v>Angus</c:v>
                </c:pt>
                <c:pt idx="12">
                  <c:v>Stirling</c:v>
                </c:pt>
                <c:pt idx="13">
                  <c:v>Moray</c:v>
                </c:pt>
                <c:pt idx="14">
                  <c:v>South Lanarkshire</c:v>
                </c:pt>
                <c:pt idx="15">
                  <c:v>Dundee City</c:v>
                </c:pt>
                <c:pt idx="16">
                  <c:v>North Lanarkshire</c:v>
                </c:pt>
                <c:pt idx="17">
                  <c:v>Outwith Scotland</c:v>
                </c:pt>
                <c:pt idx="18">
                  <c:v>East Lothian</c:v>
                </c:pt>
                <c:pt idx="19">
                  <c:v>Falkirk</c:v>
                </c:pt>
                <c:pt idx="20">
                  <c:v>North Ayrshire</c:v>
                </c:pt>
                <c:pt idx="21">
                  <c:v>South Ayrshire</c:v>
                </c:pt>
                <c:pt idx="22">
                  <c:v>West Lothian</c:v>
                </c:pt>
                <c:pt idx="23">
                  <c:v>East Ayrshire</c:v>
                </c:pt>
                <c:pt idx="24">
                  <c:v>Renfrewshire</c:v>
                </c:pt>
                <c:pt idx="25">
                  <c:v>Midlothian</c:v>
                </c:pt>
                <c:pt idx="26">
                  <c:v>Western Isles</c:v>
                </c:pt>
                <c:pt idx="27">
                  <c:v>East Dunbartonshire</c:v>
                </c:pt>
                <c:pt idx="28">
                  <c:v>Orkney Islands</c:v>
                </c:pt>
                <c:pt idx="29">
                  <c:v>East Renfrewshire</c:v>
                </c:pt>
                <c:pt idx="30">
                  <c:v>West Dunbartonshire</c:v>
                </c:pt>
                <c:pt idx="31">
                  <c:v>Shetland Islands</c:v>
                </c:pt>
                <c:pt idx="32">
                  <c:v>Inverclyde</c:v>
                </c:pt>
                <c:pt idx="33">
                  <c:v>Clackmannanshire</c:v>
                </c:pt>
              </c:strCache>
            </c:strRef>
          </c:cat>
          <c:val>
            <c:numRef>
              <c:f>Sheet1!$B$2:$B$35</c:f>
              <c:numCache>
                <c:formatCode>0%</c:formatCode>
                <c:ptCount val="34"/>
                <c:pt idx="0">
                  <c:v>9.5761381475669996E-2</c:v>
                </c:pt>
                <c:pt idx="1">
                  <c:v>8.3202511773940002E-2</c:v>
                </c:pt>
                <c:pt idx="2">
                  <c:v>8.0062794348510005E-2</c:v>
                </c:pt>
                <c:pt idx="3">
                  <c:v>5.7692307692309999E-2</c:v>
                </c:pt>
                <c:pt idx="4">
                  <c:v>5.1020408163269998E-2</c:v>
                </c:pt>
                <c:pt idx="5">
                  <c:v>4.5918367346939999E-2</c:v>
                </c:pt>
                <c:pt idx="6">
                  <c:v>4.5918367346939999E-2</c:v>
                </c:pt>
                <c:pt idx="7">
                  <c:v>4.3171114599690003E-2</c:v>
                </c:pt>
                <c:pt idx="8">
                  <c:v>3.9246467817899998E-2</c:v>
                </c:pt>
                <c:pt idx="9">
                  <c:v>3.8854003139719998E-2</c:v>
                </c:pt>
                <c:pt idx="10">
                  <c:v>3.1397174254320002E-2</c:v>
                </c:pt>
                <c:pt idx="11">
                  <c:v>2.7472527472530001E-2</c:v>
                </c:pt>
                <c:pt idx="12">
                  <c:v>2.551020408163E-2</c:v>
                </c:pt>
                <c:pt idx="13">
                  <c:v>2.4725274725269999E-2</c:v>
                </c:pt>
                <c:pt idx="14">
                  <c:v>2.4332810047100001E-2</c:v>
                </c:pt>
                <c:pt idx="15">
                  <c:v>2.2762951334379999E-2</c:v>
                </c:pt>
                <c:pt idx="16">
                  <c:v>2.2370486656199999E-2</c:v>
                </c:pt>
                <c:pt idx="17">
                  <c:v>2.2370486656199999E-2</c:v>
                </c:pt>
                <c:pt idx="18">
                  <c:v>2.1978021978019999E-2</c:v>
                </c:pt>
                <c:pt idx="19">
                  <c:v>1.9623233908949999E-2</c:v>
                </c:pt>
                <c:pt idx="20">
                  <c:v>1.9623233908949999E-2</c:v>
                </c:pt>
                <c:pt idx="21">
                  <c:v>1.726844583987E-2</c:v>
                </c:pt>
                <c:pt idx="22">
                  <c:v>1.726844583987E-2</c:v>
                </c:pt>
                <c:pt idx="23">
                  <c:v>1.6483516483519998E-2</c:v>
                </c:pt>
                <c:pt idx="24">
                  <c:v>1.6483516483519998E-2</c:v>
                </c:pt>
                <c:pt idx="25">
                  <c:v>1.5306122448979999E-2</c:v>
                </c:pt>
                <c:pt idx="26">
                  <c:v>1.4913657770800001E-2</c:v>
                </c:pt>
                <c:pt idx="27">
                  <c:v>1.177394034537E-2</c:v>
                </c:pt>
                <c:pt idx="28">
                  <c:v>1.177394034537E-2</c:v>
                </c:pt>
                <c:pt idx="29">
                  <c:v>9.4191522762950008E-3</c:v>
                </c:pt>
                <c:pt idx="30">
                  <c:v>7.8492935635789997E-3</c:v>
                </c:pt>
                <c:pt idx="31">
                  <c:v>7.4568288854000003E-3</c:v>
                </c:pt>
                <c:pt idx="32">
                  <c:v>5.886970172684E-3</c:v>
                </c:pt>
                <c:pt idx="33">
                  <c:v>5.1020408163270003E-3</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cat>
            <c:strRef>
              <c:f>Sheet1!$A$2:$A$35</c:f>
              <c:strCache>
                <c:ptCount val="34"/>
                <c:pt idx="0">
                  <c:v>City of Edinburgh</c:v>
                </c:pt>
                <c:pt idx="1">
                  <c:v>Glasgow City</c:v>
                </c:pt>
                <c:pt idx="2">
                  <c:v>Highland</c:v>
                </c:pt>
                <c:pt idx="3">
                  <c:v>Fife</c:v>
                </c:pt>
                <c:pt idx="4">
                  <c:v>Aberdeenshire</c:v>
                </c:pt>
                <c:pt idx="5">
                  <c:v>Argyll &amp; Bute</c:v>
                </c:pt>
                <c:pt idx="6">
                  <c:v>Perth &amp; Kinross</c:v>
                </c:pt>
                <c:pt idx="7">
                  <c:v>Scottish Borders</c:v>
                </c:pt>
                <c:pt idx="8">
                  <c:v>Dumfries &amp; Galloway</c:v>
                </c:pt>
                <c:pt idx="9">
                  <c:v>Prefer not to say</c:v>
                </c:pt>
                <c:pt idx="10">
                  <c:v>Aberdeen</c:v>
                </c:pt>
                <c:pt idx="11">
                  <c:v>Angus</c:v>
                </c:pt>
                <c:pt idx="12">
                  <c:v>Stirling</c:v>
                </c:pt>
                <c:pt idx="13">
                  <c:v>Moray</c:v>
                </c:pt>
                <c:pt idx="14">
                  <c:v>South Lanarkshire</c:v>
                </c:pt>
                <c:pt idx="15">
                  <c:v>Dundee City</c:v>
                </c:pt>
                <c:pt idx="16">
                  <c:v>North Lanarkshire</c:v>
                </c:pt>
                <c:pt idx="17">
                  <c:v>Outwith Scotland</c:v>
                </c:pt>
                <c:pt idx="18">
                  <c:v>East Lothian</c:v>
                </c:pt>
                <c:pt idx="19">
                  <c:v>Falkirk</c:v>
                </c:pt>
                <c:pt idx="20">
                  <c:v>North Ayrshire</c:v>
                </c:pt>
                <c:pt idx="21">
                  <c:v>South Ayrshire</c:v>
                </c:pt>
                <c:pt idx="22">
                  <c:v>West Lothian</c:v>
                </c:pt>
                <c:pt idx="23">
                  <c:v>East Ayrshire</c:v>
                </c:pt>
                <c:pt idx="24">
                  <c:v>Renfrewshire</c:v>
                </c:pt>
                <c:pt idx="25">
                  <c:v>Midlothian</c:v>
                </c:pt>
                <c:pt idx="26">
                  <c:v>Western Isles</c:v>
                </c:pt>
                <c:pt idx="27">
                  <c:v>East Dunbartonshire</c:v>
                </c:pt>
                <c:pt idx="28">
                  <c:v>Orkney Islands</c:v>
                </c:pt>
                <c:pt idx="29">
                  <c:v>East Renfrewshire</c:v>
                </c:pt>
                <c:pt idx="30">
                  <c:v>West Dunbartonshire</c:v>
                </c:pt>
                <c:pt idx="31">
                  <c:v>Shetland Islands</c:v>
                </c:pt>
                <c:pt idx="32">
                  <c:v>Inverclyde</c:v>
                </c:pt>
                <c:pt idx="33">
                  <c:v>Clackmannanshire</c:v>
                </c:pt>
              </c:strCache>
            </c:strRef>
          </c:cat>
          <c:val>
            <c:numRef>
              <c:f>Sheet1!$C$2:$C$35</c:f>
              <c:numCache>
                <c:formatCode>0%</c:formatCode>
                <c:ptCount val="34"/>
                <c:pt idx="0">
                  <c:v>0.12</c:v>
                </c:pt>
                <c:pt idx="1">
                  <c:v>0.10929113823400788</c:v>
                </c:pt>
                <c:pt idx="2">
                  <c:v>7.525941239613565E-2</c:v>
                </c:pt>
                <c:pt idx="3">
                  <c:v>5.4943744284975948E-2</c:v>
                </c:pt>
                <c:pt idx="4">
                  <c:v>5.3711286924024965E-2</c:v>
                </c:pt>
                <c:pt idx="5">
                  <c:v>3.3912455770683421E-2</c:v>
                </c:pt>
                <c:pt idx="6">
                  <c:v>3.6695424005088857E-2</c:v>
                </c:pt>
                <c:pt idx="7">
                  <c:v>3.260048503160657E-2</c:v>
                </c:pt>
                <c:pt idx="8">
                  <c:v>3.5264183198823205E-2</c:v>
                </c:pt>
                <c:pt idx="10">
                  <c:v>3.4628076173816198E-2</c:v>
                </c:pt>
                <c:pt idx="11">
                  <c:v>2.2422772631495249E-2</c:v>
                </c:pt>
                <c:pt idx="12">
                  <c:v>2.1746908917425357E-2</c:v>
                </c:pt>
                <c:pt idx="13">
                  <c:v>2.1349342026796007E-2</c:v>
                </c:pt>
                <c:pt idx="14">
                  <c:v>2.858505943625015E-2</c:v>
                </c:pt>
                <c:pt idx="15">
                  <c:v>2.6159901403411123E-2</c:v>
                </c:pt>
                <c:pt idx="16">
                  <c:v>2.4410607084641992E-2</c:v>
                </c:pt>
                <c:pt idx="17">
                  <c:v>5.1882479227129963E-2</c:v>
                </c:pt>
                <c:pt idx="18">
                  <c:v>1.7970023456446549E-2</c:v>
                </c:pt>
                <c:pt idx="19">
                  <c:v>1.4352164751719477E-2</c:v>
                </c:pt>
                <c:pt idx="20">
                  <c:v>1.6260485826740348E-2</c:v>
                </c:pt>
                <c:pt idx="21">
                  <c:v>1.6658052717369698E-2</c:v>
                </c:pt>
                <c:pt idx="22">
                  <c:v>2.055420824553731E-2</c:v>
                </c:pt>
                <c:pt idx="23">
                  <c:v>1.455094819703415E-2</c:v>
                </c:pt>
                <c:pt idx="24">
                  <c:v>2.0514451556474377E-2</c:v>
                </c:pt>
                <c:pt idx="25">
                  <c:v>1.7612213254880132E-2</c:v>
                </c:pt>
                <c:pt idx="26">
                  <c:v>1.3835327793901325E-2</c:v>
                </c:pt>
                <c:pt idx="27">
                  <c:v>1.0376495845425993E-2</c:v>
                </c:pt>
                <c:pt idx="28">
                  <c:v>1.0058442332922515E-2</c:v>
                </c:pt>
                <c:pt idx="29">
                  <c:v>1.0774062736055341E-2</c:v>
                </c:pt>
                <c:pt idx="30">
                  <c:v>9.2235518626008831E-3</c:v>
                </c:pt>
                <c:pt idx="31">
                  <c:v>1.1052359559495885E-2</c:v>
                </c:pt>
                <c:pt idx="32">
                  <c:v>8.6272015266568598E-3</c:v>
                </c:pt>
                <c:pt idx="33">
                  <c:v>7.3549874766429451E-3</c:v>
                </c:pt>
              </c:numCache>
            </c:numRef>
          </c:val>
          <c:extLst>
            <c:ext xmlns:c16="http://schemas.microsoft.com/office/drawing/2014/chart" uri="{C3380CC4-5D6E-409C-BE32-E72D297353CC}">
              <c16:uniqueId val="{00000003-CB28-4C81-946A-D39B2D35B628}"/>
            </c:ext>
          </c:extLst>
        </c:ser>
        <c:dLbls>
          <c:showLegendKey val="0"/>
          <c:showVal val="0"/>
          <c:showCatName val="0"/>
          <c:showSerName val="0"/>
          <c:showPercent val="0"/>
          <c:showBubbleSize val="0"/>
        </c:dLbls>
        <c:gapWidth val="10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29888"/>
        <c:crosses val="autoZero"/>
        <c:crossBetween val="between"/>
      </c:valAx>
      <c:spPr>
        <a:noFill/>
        <a:ln w="25400">
          <a:noFill/>
        </a:ln>
        <a:effectLst/>
      </c:spPr>
    </c:plotArea>
    <c:legend>
      <c:legendPos val="b"/>
      <c:layout>
        <c:manualLayout>
          <c:xMode val="edge"/>
          <c:yMode val="edge"/>
          <c:x val="0.73123002209209387"/>
          <c:y val="0.16715998399359744"/>
          <c:w val="0.19565773454394836"/>
          <c:h val="0.1511270623677319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452471490626146"/>
          <c:y val="2.634961069199426E-2"/>
          <c:w val="0.54360636585064626"/>
          <c:h val="0.93558984053068073"/>
        </c:manualLayout>
      </c:layout>
      <c:barChart>
        <c:barDir val="bar"/>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Highlands &amp; Islands</c:v>
                </c:pt>
                <c:pt idx="1">
                  <c:v>South Scotland</c:v>
                </c:pt>
                <c:pt idx="2">
                  <c:v>North East</c:v>
                </c:pt>
                <c:pt idx="3">
                  <c:v>Mid-Scotland &amp; Fife </c:v>
                </c:pt>
                <c:pt idx="4">
                  <c:v>Lothians </c:v>
                </c:pt>
                <c:pt idx="5">
                  <c:v>Glasgow</c:v>
                </c:pt>
                <c:pt idx="6">
                  <c:v>Central </c:v>
                </c:pt>
                <c:pt idx="7">
                  <c:v>West Scotland </c:v>
                </c:pt>
                <c:pt idx="8">
                  <c:v>Prefer not to say</c:v>
                </c:pt>
                <c:pt idx="9">
                  <c:v>Outwith Scotland</c:v>
                </c:pt>
              </c:strCache>
            </c:strRef>
          </c:cat>
          <c:val>
            <c:numRef>
              <c:f>Sheet1!$B$2:$B$11</c:f>
              <c:numCache>
                <c:formatCode>0%</c:formatCode>
                <c:ptCount val="10"/>
                <c:pt idx="0">
                  <c:v>0.1848508634223</c:v>
                </c:pt>
                <c:pt idx="1">
                  <c:v>0.1577708006279</c:v>
                </c:pt>
                <c:pt idx="2">
                  <c:v>0.13265306122449999</c:v>
                </c:pt>
                <c:pt idx="3">
                  <c:v>0.12912087912090001</c:v>
                </c:pt>
                <c:pt idx="4">
                  <c:v>0.1283359497645</c:v>
                </c:pt>
                <c:pt idx="5">
                  <c:v>8.3202511773940002E-2</c:v>
                </c:pt>
                <c:pt idx="6">
                  <c:v>7.1428571428569995E-2</c:v>
                </c:pt>
                <c:pt idx="7">
                  <c:v>5.1412872841439999E-2</c:v>
                </c:pt>
                <c:pt idx="8">
                  <c:v>3.8854003139719998E-2</c:v>
                </c:pt>
                <c:pt idx="9">
                  <c:v>2.2370486656199999E-2</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Highlands &amp; Islands</c:v>
                </c:pt>
                <c:pt idx="1">
                  <c:v>South Scotland</c:v>
                </c:pt>
                <c:pt idx="2">
                  <c:v>North East</c:v>
                </c:pt>
                <c:pt idx="3">
                  <c:v>Mid-Scotland &amp; Fife </c:v>
                </c:pt>
                <c:pt idx="4">
                  <c:v>Lothians </c:v>
                </c:pt>
                <c:pt idx="5">
                  <c:v>Glasgow</c:v>
                </c:pt>
                <c:pt idx="6">
                  <c:v>Central </c:v>
                </c:pt>
                <c:pt idx="7">
                  <c:v>West Scotland </c:v>
                </c:pt>
                <c:pt idx="8">
                  <c:v>Prefer not to say</c:v>
                </c:pt>
                <c:pt idx="9">
                  <c:v>Outwith Scotland</c:v>
                </c:pt>
              </c:strCache>
            </c:strRef>
          </c:cat>
          <c:val>
            <c:numRef>
              <c:f>Sheet1!$C$2:$C$11</c:f>
              <c:numCache>
                <c:formatCode>0%</c:formatCode>
                <c:ptCount val="10"/>
                <c:pt idx="0">
                  <c:v>0.17</c:v>
                </c:pt>
                <c:pt idx="1">
                  <c:v>0.13</c:v>
                </c:pt>
                <c:pt idx="2">
                  <c:v>0.14000000000000001</c:v>
                </c:pt>
                <c:pt idx="3">
                  <c:v>0.11</c:v>
                </c:pt>
                <c:pt idx="4">
                  <c:v>0.16</c:v>
                </c:pt>
                <c:pt idx="5">
                  <c:v>0.11</c:v>
                </c:pt>
                <c:pt idx="6">
                  <c:v>7.0000000000000007E-2</c:v>
                </c:pt>
                <c:pt idx="7">
                  <c:v>0.06</c:v>
                </c:pt>
                <c:pt idx="9">
                  <c:v>0.05</c:v>
                </c:pt>
              </c:numCache>
            </c:numRef>
          </c:val>
          <c:extLst>
            <c:ext xmlns:c16="http://schemas.microsoft.com/office/drawing/2014/chart" uri="{C3380CC4-5D6E-409C-BE32-E72D297353CC}">
              <c16:uniqueId val="{00000003-CB28-4C81-946A-D39B2D35B628}"/>
            </c:ext>
          </c:extLst>
        </c:ser>
        <c:dLbls>
          <c:showLegendKey val="0"/>
          <c:showVal val="0"/>
          <c:showCatName val="0"/>
          <c:showSerName val="0"/>
          <c:showPercent val="0"/>
          <c:showBubbleSize val="0"/>
        </c:dLbls>
        <c:gapWidth val="35"/>
        <c:axId val="378929888"/>
        <c:axId val="378933824"/>
      </c:barChart>
      <c:catAx>
        <c:axId val="378929888"/>
        <c:scaling>
          <c:orientation val="maxMin"/>
        </c:scaling>
        <c:delete val="0"/>
        <c:axPos val="l"/>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max val="0.25"/>
        </c:scaling>
        <c:delete val="1"/>
        <c:axPos val="t"/>
        <c:majorGridlines>
          <c:spPr>
            <a:ln w="9525" cap="flat" cmpd="sng" algn="ctr">
              <a:noFill/>
              <a:round/>
            </a:ln>
            <a:effectLst/>
          </c:spPr>
        </c:majorGridlines>
        <c:numFmt formatCode="0%" sourceLinked="1"/>
        <c:majorTickMark val="out"/>
        <c:minorTickMark val="none"/>
        <c:tickLblPos val="nextTo"/>
        <c:crossAx val="378929888"/>
        <c:crosses val="autoZero"/>
        <c:crossBetween val="between"/>
      </c:valAx>
      <c:spPr>
        <a:noFill/>
        <a:ln w="25400">
          <a:noFill/>
        </a:ln>
        <a:effectLst/>
      </c:spPr>
    </c:plotArea>
    <c:legend>
      <c:legendPos val="r"/>
      <c:layout>
        <c:manualLayout>
          <c:xMode val="edge"/>
          <c:yMode val="edge"/>
          <c:x val="0.58944365239022567"/>
          <c:y val="0.19621584549860818"/>
          <c:w val="0.19220507419751864"/>
          <c:h val="0.1274196169739443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dLbl>
              <c:idx val="12"/>
              <c:layout>
                <c:manualLayout>
                  <c:x val="-1.7693543992853063E-3"/>
                  <c:y val="1.0312162904257642E-16"/>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250-4589-9162-9446009D76B0}"/>
                </c:ext>
              </c:extLst>
            </c:dLbl>
            <c:dLbl>
              <c:idx val="13"/>
              <c:layout>
                <c:manualLayout>
                  <c:x val="-5.8374859378443051E-4"/>
                  <c:y val="-1.0312162904257642E-16"/>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250-4589-9162-9446009D76B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Fundraising events</c:v>
                </c:pt>
                <c:pt idx="1">
                  <c:v>Public donations and legacies</c:v>
                </c:pt>
                <c:pt idx="2">
                  <c:v>Trading</c:v>
                </c:pt>
                <c:pt idx="3">
                  <c:v>Non-government grant funding</c:v>
                </c:pt>
                <c:pt idx="4">
                  <c:v>Rental income</c:v>
                </c:pt>
                <c:pt idx="5">
                  <c:v>Local government grants</c:v>
                </c:pt>
                <c:pt idx="6">
                  <c:v>Private sector funding</c:v>
                </c:pt>
                <c:pt idx="7">
                  <c:v>Other public sector grants</c:v>
                </c:pt>
                <c:pt idx="8">
                  <c:v>Lottery funding</c:v>
                </c:pt>
                <c:pt idx="9">
                  <c:v>Investments and interest</c:v>
                </c:pt>
                <c:pt idx="10">
                  <c:v>Scottish Government grants</c:v>
                </c:pt>
                <c:pt idx="11">
                  <c:v>Local government contracts</c:v>
                </c:pt>
                <c:pt idx="12">
                  <c:v>Other public sector contracts</c:v>
                </c:pt>
                <c:pt idx="13">
                  <c:v>Scottish Government contracts</c:v>
                </c:pt>
                <c:pt idx="14">
                  <c:v>Don't know</c:v>
                </c:pt>
              </c:strCache>
            </c:strRef>
          </c:cat>
          <c:val>
            <c:numRef>
              <c:f>Sheet1!$B$2:$B$16</c:f>
              <c:numCache>
                <c:formatCode>0%</c:formatCode>
                <c:ptCount val="15"/>
                <c:pt idx="0">
                  <c:v>0.45996860282570001</c:v>
                </c:pt>
                <c:pt idx="1">
                  <c:v>0.43406593406589999</c:v>
                </c:pt>
                <c:pt idx="2">
                  <c:v>0.18995290423860001</c:v>
                </c:pt>
                <c:pt idx="3">
                  <c:v>0.1695447409733</c:v>
                </c:pt>
                <c:pt idx="4">
                  <c:v>0.13657770800630001</c:v>
                </c:pt>
                <c:pt idx="5">
                  <c:v>0.13147566719000001</c:v>
                </c:pt>
                <c:pt idx="6">
                  <c:v>0.1142072213501</c:v>
                </c:pt>
                <c:pt idx="7">
                  <c:v>8.5164835164839997E-2</c:v>
                </c:pt>
                <c:pt idx="8">
                  <c:v>8.3202511773940002E-2</c:v>
                </c:pt>
                <c:pt idx="9">
                  <c:v>7.3783359497649997E-2</c:v>
                </c:pt>
                <c:pt idx="10">
                  <c:v>6.9466248037680006E-2</c:v>
                </c:pt>
                <c:pt idx="11">
                  <c:v>3.0612244897959998E-2</c:v>
                </c:pt>
                <c:pt idx="12">
                  <c:v>1.2951334379909999E-2</c:v>
                </c:pt>
                <c:pt idx="13">
                  <c:v>6.2794348508630003E-3</c:v>
                </c:pt>
                <c:pt idx="14">
                  <c:v>7.1036106750390002E-2</c:v>
                </c:pt>
              </c:numCache>
            </c:numRef>
          </c:val>
          <c:extLst>
            <c:ext xmlns:c16="http://schemas.microsoft.com/office/drawing/2014/chart" uri="{C3380CC4-5D6E-409C-BE32-E72D297353CC}">
              <c16:uniqueId val="{00000000-CB28-4C81-946A-D39B2D35B628}"/>
            </c:ext>
          </c:extLst>
        </c:ser>
        <c:dLbls>
          <c:showLegendKey val="0"/>
          <c:showVal val="0"/>
          <c:showCatName val="0"/>
          <c:showSerName val="0"/>
          <c:showPercent val="0"/>
          <c:showBubbleSize val="0"/>
        </c:dLbls>
        <c:gapWidth val="35"/>
        <c:axId val="378929888"/>
        <c:axId val="378933824"/>
      </c:barChart>
      <c:catAx>
        <c:axId val="378929888"/>
        <c:scaling>
          <c:orientation val="maxMin"/>
        </c:scaling>
        <c:delete val="0"/>
        <c:axPos val="l"/>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t"/>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dLbl>
              <c:idx val="3"/>
              <c:layout>
                <c:manualLayout>
                  <c:x val="0"/>
                  <c:y val="3.6995427137000293E-3"/>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B98-4142-8C63-E2FD19A441DB}"/>
                </c:ext>
              </c:extLst>
            </c:dLbl>
            <c:dLbl>
              <c:idx val="4"/>
              <c:layout>
                <c:manualLayout>
                  <c:x val="0"/>
                  <c:y val="-9.3380258996188289E-3"/>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F1-439A-8359-C7B87C33AE18}"/>
                </c:ext>
              </c:extLst>
            </c:dLbl>
            <c:dLbl>
              <c:idx val="5"/>
              <c:layout>
                <c:manualLayout>
                  <c:x val="0"/>
                  <c:y val="1.7529784447419879E-3"/>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FF1-439A-8359-C7B87C33AE18}"/>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 local community or small number of local communities</c:v>
                </c:pt>
                <c:pt idx="1">
                  <c:v>Regionally within Scotland</c:v>
                </c:pt>
                <c:pt idx="2">
                  <c:v>Nationally, across Scotland</c:v>
                </c:pt>
                <c:pt idx="3">
                  <c:v>Nationally, across the UK</c:v>
                </c:pt>
                <c:pt idx="4">
                  <c:v>Internationally (outside the UK)</c:v>
                </c:pt>
                <c:pt idx="5">
                  <c:v>Prefer not to say</c:v>
                </c:pt>
              </c:strCache>
            </c:strRef>
          </c:cat>
          <c:val>
            <c:numRef>
              <c:f>Sheet1!$B$2:$B$7</c:f>
              <c:numCache>
                <c:formatCode>0%</c:formatCode>
                <c:ptCount val="6"/>
                <c:pt idx="0">
                  <c:v>0.67032967032970003</c:v>
                </c:pt>
                <c:pt idx="1">
                  <c:v>0.13422291993720001</c:v>
                </c:pt>
                <c:pt idx="2">
                  <c:v>6.985871271586E-2</c:v>
                </c:pt>
                <c:pt idx="3">
                  <c:v>5.4160125588700002E-2</c:v>
                </c:pt>
                <c:pt idx="4">
                  <c:v>3.8461538461539997E-2</c:v>
                </c:pt>
                <c:pt idx="5">
                  <c:v>3.2967032967029998E-2</c:v>
                </c:pt>
              </c:numCache>
            </c:numRef>
          </c:val>
          <c:extLst>
            <c:ext xmlns:c16="http://schemas.microsoft.com/office/drawing/2014/chart" uri="{C3380CC4-5D6E-409C-BE32-E72D297353CC}">
              <c16:uniqueId val="{00000000-CB28-4C81-946A-D39B2D35B628}"/>
            </c:ext>
          </c:extLst>
        </c:ser>
        <c:dLbls>
          <c:showLegendKey val="0"/>
          <c:showVal val="0"/>
          <c:showCatName val="0"/>
          <c:showSerName val="0"/>
          <c:showPercent val="0"/>
          <c:showBubbleSize val="0"/>
        </c:dLbls>
        <c:gapWidth val="15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6CF6-43C4-B118-7A9E076D316D}"/>
                </c:ext>
              </c:extLst>
            </c:dLbl>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2-6CF6-43C4-B118-7A9E076D316D}"/>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6CF6-43C4-B118-7A9E076D316D}"/>
                </c:ext>
              </c:extLst>
            </c:dLbl>
            <c:dLbl>
              <c:idx val="7"/>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4-6CF6-43C4-B118-7A9E076D316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None</c:v>
                </c:pt>
                <c:pt idx="1">
                  <c:v>1-10</c:v>
                </c:pt>
                <c:pt idx="2">
                  <c:v>11-50</c:v>
                </c:pt>
                <c:pt idx="3">
                  <c:v>51 -250</c:v>
                </c:pt>
                <c:pt idx="4">
                  <c:v>251-500</c:v>
                </c:pt>
                <c:pt idx="5">
                  <c:v>500+</c:v>
                </c:pt>
                <c:pt idx="6">
                  <c:v>Prefer not to say</c:v>
                </c:pt>
                <c:pt idx="7">
                  <c:v>Don’t know</c:v>
                </c:pt>
              </c:strCache>
            </c:strRef>
          </c:cat>
          <c:val>
            <c:numRef>
              <c:f>Sheet1!$B$2:$B$9</c:f>
              <c:numCache>
                <c:formatCode>0%</c:formatCode>
                <c:ptCount val="8"/>
                <c:pt idx="0">
                  <c:v>0.55062794348510002</c:v>
                </c:pt>
                <c:pt idx="1">
                  <c:v>0.28963893249610001</c:v>
                </c:pt>
                <c:pt idx="2">
                  <c:v>5.259026687598E-2</c:v>
                </c:pt>
                <c:pt idx="3">
                  <c:v>1.2951334379909999E-2</c:v>
                </c:pt>
                <c:pt idx="4">
                  <c:v>3.1397174254320002E-3</c:v>
                </c:pt>
                <c:pt idx="5">
                  <c:v>2.354788069074E-3</c:v>
                </c:pt>
                <c:pt idx="6">
                  <c:v>8.5164835164839997E-2</c:v>
                </c:pt>
                <c:pt idx="7">
                  <c:v>3.532182103611E-3</c:v>
                </c:pt>
              </c:numCache>
            </c:numRef>
          </c:val>
          <c:extLst>
            <c:ext xmlns:c16="http://schemas.microsoft.com/office/drawing/2014/chart" uri="{C3380CC4-5D6E-409C-BE32-E72D297353CC}">
              <c16:uniqueId val="{00000000-CB28-4C81-946A-D39B2D35B628}"/>
            </c:ext>
          </c:extLst>
        </c:ser>
        <c:ser>
          <c:idx val="1"/>
          <c:order val="1"/>
          <c:tx>
            <c:strRef>
              <c:f>Sheet1!$C$1</c:f>
              <c:strCache>
                <c:ptCount val="1"/>
                <c:pt idx="0">
                  <c:v>Scottish Charity Register</c:v>
                </c:pt>
              </c:strCache>
            </c:strRef>
          </c:tx>
          <c:spPr>
            <a:solidFill>
              <a:schemeClr val="bg1">
                <a:lumMod val="65000"/>
              </a:schemeClr>
            </a:solidFill>
            <a:ln>
              <a:noFill/>
            </a:ln>
            <a:effectLst/>
          </c:spPr>
          <c:invertIfNegative val="0"/>
          <c:dLbls>
            <c:dLbl>
              <c:idx val="3"/>
              <c:layout>
                <c:manualLayout>
                  <c:x val="-1.2920193693032882E-3"/>
                  <c:y val="1.5989175957770037E-3"/>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lumMod val="50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CF6-43C4-B118-7A9E076D316D}"/>
                </c:ext>
              </c:extLst>
            </c:dLbl>
            <c:dLbl>
              <c:idx val="4"/>
              <c:delete val="1"/>
              <c:extLst>
                <c:ext xmlns:c15="http://schemas.microsoft.com/office/drawing/2012/chart" uri="{CE6537A1-D6FC-4f65-9D91-7224C49458BB}"/>
                <c:ext xmlns:c16="http://schemas.microsoft.com/office/drawing/2014/chart" uri="{C3380CC4-5D6E-409C-BE32-E72D297353CC}">
                  <c16:uniqueId val="{00000006-6CF6-43C4-B118-7A9E076D316D}"/>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lumMod val="50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5-6CF6-43C4-B118-7A9E076D316D}"/>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None</c:v>
                </c:pt>
                <c:pt idx="1">
                  <c:v>1-10</c:v>
                </c:pt>
                <c:pt idx="2">
                  <c:v>11-50</c:v>
                </c:pt>
                <c:pt idx="3">
                  <c:v>51 -250</c:v>
                </c:pt>
                <c:pt idx="4">
                  <c:v>251-500</c:v>
                </c:pt>
                <c:pt idx="5">
                  <c:v>500+</c:v>
                </c:pt>
                <c:pt idx="6">
                  <c:v>Prefer not to say</c:v>
                </c:pt>
                <c:pt idx="7">
                  <c:v>Don’t know</c:v>
                </c:pt>
              </c:strCache>
            </c:strRef>
          </c:cat>
          <c:val>
            <c:numRef>
              <c:f>Sheet1!$C$2:$C$9</c:f>
              <c:numCache>
                <c:formatCode>0%</c:formatCode>
                <c:ptCount val="8"/>
                <c:pt idx="0">
                  <c:v>0.61</c:v>
                </c:pt>
                <c:pt idx="1">
                  <c:v>0.22</c:v>
                </c:pt>
                <c:pt idx="2">
                  <c:v>0.06</c:v>
                </c:pt>
                <c:pt idx="3">
                  <c:v>0.02</c:v>
                </c:pt>
                <c:pt idx="4">
                  <c:v>0</c:v>
                </c:pt>
                <c:pt idx="5">
                  <c:v>0.01</c:v>
                </c:pt>
                <c:pt idx="7">
                  <c:v>7.0000000000000007E-2</c:v>
                </c:pt>
              </c:numCache>
            </c:numRef>
          </c:val>
          <c:extLst>
            <c:ext xmlns:c16="http://schemas.microsoft.com/office/drawing/2014/chart" uri="{C3380CC4-5D6E-409C-BE32-E72D297353CC}">
              <c16:uniqueId val="{00000000-010D-4E7A-A7A7-FDB2FA4D988E}"/>
            </c:ext>
          </c:extLst>
        </c:ser>
        <c:dLbls>
          <c:showLegendKey val="0"/>
          <c:showVal val="0"/>
          <c:showCatName val="0"/>
          <c:showSerName val="0"/>
          <c:showPercent val="0"/>
          <c:showBubbleSize val="0"/>
        </c:dLbls>
        <c:gapWidth val="6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legend>
      <c:legendPos val="b"/>
      <c:layout>
        <c:manualLayout>
          <c:xMode val="edge"/>
          <c:yMode val="edge"/>
          <c:x val="0.73123002209209387"/>
          <c:y val="0.16715998399359744"/>
          <c:w val="0.26876993855481429"/>
          <c:h val="0.1621328573958178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54092120929655E-2"/>
          <c:y val="3.196295317553198E-2"/>
          <c:w val="0.96544061240125401"/>
          <c:h val="0.88662372145327339"/>
        </c:manualLayout>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5D74-4412-91F6-3CE549E3ABCB}"/>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79F8-48FB-A1B0-208FBB321E05}"/>
                </c:ext>
              </c:extLst>
            </c:dLbl>
            <c:dLbl>
              <c:idx val="6"/>
              <c:layout>
                <c:manualLayout>
                  <c:x val="0"/>
                  <c:y val="-9.3821106882355731E-4"/>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3">
                          <a:lumMod val="75000"/>
                        </a:schemeClr>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424-4E7F-B849-653D608AB9D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None</c:v>
                </c:pt>
                <c:pt idx="1">
                  <c:v>1-10</c:v>
                </c:pt>
                <c:pt idx="2">
                  <c:v>11-50</c:v>
                </c:pt>
                <c:pt idx="3">
                  <c:v>51 -250</c:v>
                </c:pt>
                <c:pt idx="4">
                  <c:v>251-500</c:v>
                </c:pt>
                <c:pt idx="5">
                  <c:v>500+</c:v>
                </c:pt>
                <c:pt idx="6">
                  <c:v>Don’t know</c:v>
                </c:pt>
                <c:pt idx="7">
                  <c:v>Prefer not to say</c:v>
                </c:pt>
              </c:strCache>
            </c:strRef>
          </c:cat>
          <c:val>
            <c:numRef>
              <c:f>Sheet1!$B$2:$B$9</c:f>
              <c:numCache>
                <c:formatCode>0%</c:formatCode>
                <c:ptCount val="8"/>
                <c:pt idx="0">
                  <c:v>0.19309262166409999</c:v>
                </c:pt>
                <c:pt idx="1">
                  <c:v>0.41601255886970001</c:v>
                </c:pt>
                <c:pt idx="2">
                  <c:v>0.27551020408159999</c:v>
                </c:pt>
                <c:pt idx="3">
                  <c:v>5.6514913657769998E-2</c:v>
                </c:pt>
                <c:pt idx="4">
                  <c:v>5.886970172684E-3</c:v>
                </c:pt>
                <c:pt idx="5">
                  <c:v>5.1020408163270003E-3</c:v>
                </c:pt>
                <c:pt idx="6">
                  <c:v>1.412872841444E-2</c:v>
                </c:pt>
                <c:pt idx="7">
                  <c:v>3.3751962323389999E-2</c:v>
                </c:pt>
              </c:numCache>
            </c:numRef>
          </c:val>
          <c:extLst>
            <c:ext xmlns:c16="http://schemas.microsoft.com/office/drawing/2014/chart" uri="{C3380CC4-5D6E-409C-BE32-E72D297353CC}">
              <c16:uniqueId val="{00000000-CB28-4C81-946A-D39B2D35B628}"/>
            </c:ext>
          </c:extLst>
        </c:ser>
        <c:dLbls>
          <c:showLegendKey val="0"/>
          <c:showVal val="0"/>
          <c:showCatName val="0"/>
          <c:showSerName val="0"/>
          <c:showPercent val="0"/>
          <c:showBubbleSize val="0"/>
        </c:dLbls>
        <c:gapWidth val="15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Culture and arts</c:v>
                </c:pt>
                <c:pt idx="1">
                  <c:v>Religion and belief</c:v>
                </c:pt>
                <c:pt idx="2">
                  <c:v>Sports and recreation</c:v>
                </c:pt>
                <c:pt idx="3">
                  <c:v>Other</c:v>
                </c:pt>
                <c:pt idx="4">
                  <c:v>Education and research</c:v>
                </c:pt>
                <c:pt idx="5">
                  <c:v>Health</c:v>
                </c:pt>
                <c:pt idx="6">
                  <c:v>Community development</c:v>
                </c:pt>
                <c:pt idx="7">
                  <c:v>Social care – older people</c:v>
                </c:pt>
                <c:pt idx="8">
                  <c:v>Mental health</c:v>
                </c:pt>
                <c:pt idx="9">
                  <c:v>Social care - Children and families</c:v>
                </c:pt>
                <c:pt idx="10">
                  <c:v>Social care - People with disabilities</c:v>
                </c:pt>
                <c:pt idx="11">
                  <c:v>Social care - Young people</c:v>
                </c:pt>
                <c:pt idx="12">
                  <c:v>Environment and animals</c:v>
                </c:pt>
                <c:pt idx="13">
                  <c:v>Grant giving, philanthropy and funding</c:v>
                </c:pt>
                <c:pt idx="14">
                  <c:v>Prefer not to say</c:v>
                </c:pt>
                <c:pt idx="15">
                  <c:v>Umbrella body, intermediary or support organisation</c:v>
                </c:pt>
                <c:pt idx="16">
                  <c:v>Advocacy, minorities, rights and law</c:v>
                </c:pt>
                <c:pt idx="17">
                  <c:v>Housing</c:v>
                </c:pt>
              </c:strCache>
            </c:strRef>
          </c:cat>
          <c:val>
            <c:numRef>
              <c:f>Sheet1!$B$2:$B$19</c:f>
              <c:numCache>
                <c:formatCode>0%</c:formatCode>
                <c:ptCount val="18"/>
                <c:pt idx="0">
                  <c:v>0.2064364207221</c:v>
                </c:pt>
                <c:pt idx="1">
                  <c:v>0.19505494505490001</c:v>
                </c:pt>
                <c:pt idx="2">
                  <c:v>0.18759811616950001</c:v>
                </c:pt>
                <c:pt idx="3">
                  <c:v>0.16640502354789999</c:v>
                </c:pt>
                <c:pt idx="4">
                  <c:v>0.16208791208789999</c:v>
                </c:pt>
                <c:pt idx="5">
                  <c:v>0.1283359497645</c:v>
                </c:pt>
                <c:pt idx="6">
                  <c:v>0.1067503924647</c:v>
                </c:pt>
                <c:pt idx="7">
                  <c:v>0.10478806907380001</c:v>
                </c:pt>
                <c:pt idx="8">
                  <c:v>9.8116169544740006E-2</c:v>
                </c:pt>
                <c:pt idx="9">
                  <c:v>9.4583987441130002E-2</c:v>
                </c:pt>
                <c:pt idx="10">
                  <c:v>9.301412872841E-2</c:v>
                </c:pt>
                <c:pt idx="11">
                  <c:v>8.5949764521190006E-2</c:v>
                </c:pt>
                <c:pt idx="12">
                  <c:v>7.8885400313969997E-2</c:v>
                </c:pt>
                <c:pt idx="13">
                  <c:v>3.8069073783359997E-2</c:v>
                </c:pt>
                <c:pt idx="14">
                  <c:v>3.6106750392460002E-2</c:v>
                </c:pt>
                <c:pt idx="15">
                  <c:v>3.1789638932500003E-2</c:v>
                </c:pt>
                <c:pt idx="16">
                  <c:v>2.354788069074E-2</c:v>
                </c:pt>
                <c:pt idx="17">
                  <c:v>2.080062794349E-2</c:v>
                </c:pt>
              </c:numCache>
            </c:numRef>
          </c:val>
          <c:extLst>
            <c:ext xmlns:c16="http://schemas.microsoft.com/office/drawing/2014/chart" uri="{C3380CC4-5D6E-409C-BE32-E72D297353CC}">
              <c16:uniqueId val="{00000000-CB28-4C81-946A-D39B2D35B628}"/>
            </c:ext>
          </c:extLst>
        </c:ser>
        <c:dLbls>
          <c:showLegendKey val="0"/>
          <c:showVal val="0"/>
          <c:showCatName val="0"/>
          <c:showSerName val="0"/>
          <c:showPercent val="0"/>
          <c:showBubbleSize val="0"/>
        </c:dLbls>
        <c:gapWidth val="60"/>
        <c:axId val="378929888"/>
        <c:axId val="378933824"/>
      </c:barChart>
      <c:catAx>
        <c:axId val="378929888"/>
        <c:scaling>
          <c:orientation val="maxMin"/>
        </c:scaling>
        <c:delete val="0"/>
        <c:axPos val="l"/>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t"/>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Respondents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Net: Housing and Community</c:v>
                </c:pt>
                <c:pt idx="1">
                  <c:v>Net: Social care</c:v>
                </c:pt>
                <c:pt idx="2">
                  <c:v>Net: Leisure and culture</c:v>
                </c:pt>
                <c:pt idx="3">
                  <c:v>Net: Health</c:v>
                </c:pt>
                <c:pt idx="4">
                  <c:v>Net: Others</c:v>
                </c:pt>
              </c:strCache>
            </c:strRef>
          </c:cat>
          <c:val>
            <c:numRef>
              <c:f>Sheet1!$B$2:$B$6</c:f>
              <c:numCache>
                <c:formatCode>0%</c:formatCode>
                <c:ptCount val="5"/>
                <c:pt idx="0">
                  <c:v>0.1216640502355</c:v>
                </c:pt>
                <c:pt idx="1">
                  <c:v>0.2327315541601</c:v>
                </c:pt>
                <c:pt idx="2">
                  <c:v>0.35321821036110002</c:v>
                </c:pt>
                <c:pt idx="3">
                  <c:v>0.17621664050239999</c:v>
                </c:pt>
                <c:pt idx="4">
                  <c:v>0.50470957613809997</c:v>
                </c:pt>
              </c:numCache>
            </c:numRef>
          </c:val>
          <c:extLst>
            <c:ext xmlns:c16="http://schemas.microsoft.com/office/drawing/2014/chart" uri="{C3380CC4-5D6E-409C-BE32-E72D297353CC}">
              <c16:uniqueId val="{00000000-CB28-4C81-946A-D39B2D35B628}"/>
            </c:ext>
          </c:extLst>
        </c:ser>
        <c:dLbls>
          <c:showLegendKey val="0"/>
          <c:showVal val="0"/>
          <c:showCatName val="0"/>
          <c:showSerName val="0"/>
          <c:showPercent val="0"/>
          <c:showBubbleSize val="0"/>
        </c:dLbls>
        <c:gapWidth val="100"/>
        <c:overlap val="-27"/>
        <c:axId val="378929888"/>
        <c:axId val="378933824"/>
      </c:barChart>
      <c:catAx>
        <c:axId val="37892988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378933824"/>
        <c:crosses val="autoZero"/>
        <c:auto val="1"/>
        <c:lblAlgn val="ctr"/>
        <c:lblOffset val="100"/>
        <c:noMultiLvlLbl val="0"/>
      </c:catAx>
      <c:valAx>
        <c:axId val="378933824"/>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78929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923718007603022"/>
          <c:y val="4.4947638645223886E-2"/>
          <c:w val="0.46594685959415194"/>
          <c:h val="0.89342097684214061"/>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Sheet1!$A$2:$A$27</c:f>
              <c:strCache>
                <c:ptCount val="3"/>
                <c:pt idx="0">
                  <c:v>Net: Staffing and administration</c:v>
                </c:pt>
                <c:pt idx="1">
                  <c:v>Net: Impact on Finances</c:v>
                </c:pt>
                <c:pt idx="2">
                  <c:v>Net: Impact on Services</c:v>
                </c:pt>
              </c:strCache>
            </c:strRef>
          </c:cat>
          <c:val>
            <c:numRef>
              <c:f>Sheet1!$B$2:$B$27</c:f>
              <c:numCache>
                <c:formatCode>0%</c:formatCode>
                <c:ptCount val="3"/>
                <c:pt idx="0">
                  <c:v>0.75313971742539998</c:v>
                </c:pt>
                <c:pt idx="1">
                  <c:v>0.79120879120880006</c:v>
                </c:pt>
                <c:pt idx="2">
                  <c:v>0.89560439560439997</c:v>
                </c:pt>
              </c:numCache>
            </c:numRef>
          </c:val>
          <c:extLst>
            <c:ext xmlns:c16="http://schemas.microsoft.com/office/drawing/2014/chart" uri="{C3380CC4-5D6E-409C-BE32-E72D297353CC}">
              <c16:uniqueId val="{00000000-01C8-4B8B-9DDE-B29CAAEC8CEF}"/>
            </c:ext>
          </c:extLst>
        </c:ser>
        <c:dLbls>
          <c:showLegendKey val="0"/>
          <c:showVal val="0"/>
          <c:showCatName val="0"/>
          <c:showSerName val="0"/>
          <c:showPercent val="0"/>
          <c:showBubbleSize val="0"/>
        </c:dLbls>
        <c:gapWidth val="60"/>
        <c:axId val="406640736"/>
        <c:axId val="406641064"/>
      </c:barChart>
      <c:catAx>
        <c:axId val="4066407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06641064"/>
        <c:crosses val="autoZero"/>
        <c:auto val="1"/>
        <c:lblAlgn val="ctr"/>
        <c:lblOffset val="100"/>
        <c:noMultiLvlLbl val="0"/>
      </c:catAx>
      <c:valAx>
        <c:axId val="406641064"/>
        <c:scaling>
          <c:orientation val="minMax"/>
        </c:scaling>
        <c:delete val="1"/>
        <c:axPos val="b"/>
        <c:numFmt formatCode="0%" sourceLinked="1"/>
        <c:majorTickMark val="none"/>
        <c:minorTickMark val="none"/>
        <c:tickLblPos val="nextTo"/>
        <c:crossAx val="406640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FINANCES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2915593341569855"/>
          <c:y val="0.1906519033910776"/>
          <c:w val="0.38549623652991138"/>
          <c:h val="0.69788773942852489"/>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898B-4809-9C0E-C983463811E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6"/>
                <c:pt idx="0">
                  <c:v>Applied for a payment holiday on loans etc.</c:v>
                </c:pt>
                <c:pt idx="1">
                  <c:v>Developed new funding streams</c:v>
                </c:pt>
                <c:pt idx="2">
                  <c:v>Reduced staff hours or pay</c:v>
                </c:pt>
                <c:pt idx="3">
                  <c:v>Approached our existing funders for additional finance</c:v>
                </c:pt>
                <c:pt idx="4">
                  <c:v>Applied for additional or emergency funding</c:v>
                </c:pt>
                <c:pt idx="5">
                  <c:v>Used financial reserves</c:v>
                </c:pt>
              </c:strCache>
            </c:strRef>
          </c:cat>
          <c:val>
            <c:numRef>
              <c:f>Sheet1!$B$2:$B$28</c:f>
              <c:numCache>
                <c:formatCode>0%</c:formatCode>
                <c:ptCount val="6"/>
                <c:pt idx="0">
                  <c:v>1.8838304552590002E-2</c:v>
                </c:pt>
                <c:pt idx="1">
                  <c:v>9.850863422292E-2</c:v>
                </c:pt>
                <c:pt idx="2">
                  <c:v>0.11106750392460001</c:v>
                </c:pt>
                <c:pt idx="3">
                  <c:v>0.1204866562009</c:v>
                </c:pt>
                <c:pt idx="4">
                  <c:v>0.25431711146000002</c:v>
                </c:pt>
                <c:pt idx="5">
                  <c:v>0.3736263736264</c:v>
                </c:pt>
              </c:numCache>
            </c:numRef>
          </c:val>
          <c:extLst>
            <c:ext xmlns:c16="http://schemas.microsoft.com/office/drawing/2014/chart" uri="{C3380CC4-5D6E-409C-BE32-E72D297353CC}">
              <c16:uniqueId val="{00000000-2DE2-472B-825B-3653048CB21A}"/>
            </c:ext>
          </c:extLst>
        </c:ser>
        <c:dLbls>
          <c:showLegendKey val="0"/>
          <c:showVal val="0"/>
          <c:showCatName val="0"/>
          <c:showSerName val="0"/>
          <c:showPercent val="0"/>
          <c:showBubbleSize val="0"/>
        </c:dLbls>
        <c:gapWidth val="60"/>
        <c:axId val="414812880"/>
        <c:axId val="414817800"/>
      </c:barChart>
      <c:catAx>
        <c:axId val="41481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0"/>
        <c:noMultiLvlLbl val="0"/>
      </c:catAx>
      <c:valAx>
        <c:axId val="414817800"/>
        <c:scaling>
          <c:orientation val="minMax"/>
          <c:max val="1"/>
        </c:scaling>
        <c:delete val="1"/>
        <c:axPos val="b"/>
        <c:numFmt formatCode="0%" sourceLinked="1"/>
        <c:majorTickMark val="out"/>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STAFFING/ADMIN</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1909320315732665"/>
          <c:y val="0.20617741130694228"/>
          <c:w val="0.46248520690293954"/>
          <c:h val="0.6551470545989394"/>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0"/>
              <c:layout>
                <c:manualLayout>
                  <c:x val="3.6861749154839594E-3"/>
                  <c:y val="-1.6838565884535171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C7-410E-82B2-EECE995A3CE6}"/>
                </c:ext>
              </c:extLst>
            </c:dLbl>
            <c:dLbl>
              <c:idx val="1"/>
              <c:layout>
                <c:manualLayout>
                  <c:x val="-1.052975894536046E-3"/>
                  <c:y val="-1.1225710589690113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CC7-410E-82B2-EECE995A3CE6}"/>
                </c:ext>
              </c:extLst>
            </c:dLbl>
            <c:dLbl>
              <c:idx val="2"/>
              <c:layout>
                <c:manualLayout>
                  <c:x val="-7.9642881114557612E-3"/>
                  <c:y val="0"/>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C7-410E-82B2-EECE995A3CE6}"/>
                </c:ext>
              </c:extLst>
            </c:dLbl>
            <c:dLbl>
              <c:idx val="3"/>
              <c:layout>
                <c:manualLayout>
                  <c:x val="-1.1123671365828558E-2"/>
                  <c:y val="0"/>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CC7-410E-82B2-EECE995A3CE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Sheet1!$A$2:$A$28</c:f>
              <c:strCache>
                <c:ptCount val="7"/>
                <c:pt idx="0">
                  <c:v>Made/started the process of making staff redundant</c:v>
                </c:pt>
                <c:pt idx="1">
                  <c:v>Accessed the Government Job Support Scheme</c:v>
                </c:pt>
                <c:pt idx="2">
                  <c:v>Recruited new members of staff</c:v>
                </c:pt>
                <c:pt idx="3">
                  <c:v>Recruited/sourced/trained more volunteers</c:v>
                </c:pt>
                <c:pt idx="4">
                  <c:v>Furloughed staff</c:v>
                </c:pt>
                <c:pt idx="5">
                  <c:v>Supported staff and their wellbeing</c:v>
                </c:pt>
                <c:pt idx="6">
                  <c:v>Reduced or ceased use of volunteers</c:v>
                </c:pt>
              </c:strCache>
            </c:strRef>
          </c:cat>
          <c:val>
            <c:numRef>
              <c:f>Sheet1!$B$2:$B$28</c:f>
              <c:numCache>
                <c:formatCode>0%</c:formatCode>
                <c:ptCount val="7"/>
                <c:pt idx="0">
                  <c:v>3.1004709576139999E-2</c:v>
                </c:pt>
                <c:pt idx="1">
                  <c:v>4.042386185243E-2</c:v>
                </c:pt>
                <c:pt idx="2">
                  <c:v>5.4160125588700002E-2</c:v>
                </c:pt>
                <c:pt idx="3">
                  <c:v>6.0439560439560003E-2</c:v>
                </c:pt>
                <c:pt idx="4">
                  <c:v>0.14521193092619999</c:v>
                </c:pt>
                <c:pt idx="5">
                  <c:v>0.2233124018838</c:v>
                </c:pt>
                <c:pt idx="6">
                  <c:v>0.320251177394</c:v>
                </c:pt>
              </c:numCache>
            </c:numRef>
          </c:val>
          <c:extLst>
            <c:ext xmlns:c16="http://schemas.microsoft.com/office/drawing/2014/chart" uri="{C3380CC4-5D6E-409C-BE32-E72D297353CC}">
              <c16:uniqueId val="{00000000-FC9B-4439-AA3D-5EE328F6D2F3}"/>
            </c:ext>
          </c:extLst>
        </c:ser>
        <c:dLbls>
          <c:showLegendKey val="0"/>
          <c:showVal val="0"/>
          <c:showCatName val="0"/>
          <c:showSerName val="0"/>
          <c:showPercent val="0"/>
          <c:showBubbleSize val="0"/>
        </c:dLbls>
        <c:gapWidth val="60"/>
        <c:axId val="414812880"/>
        <c:axId val="414817800"/>
      </c:barChart>
      <c:catAx>
        <c:axId val="41481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0"/>
        <c:noMultiLvlLbl val="0"/>
      </c:catAx>
      <c:valAx>
        <c:axId val="414817800"/>
        <c:scaling>
          <c:orientation val="minMax"/>
          <c:max val="1"/>
        </c:scaling>
        <c:delete val="1"/>
        <c:axPos val="b"/>
        <c:numFmt formatCode="0%" sourceLinked="1"/>
        <c:majorTickMark val="out"/>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DELIVERY</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012314886895648"/>
          <c:y val="0.15850374799277281"/>
          <c:w val="0.47476086683822144"/>
          <c:h val="0.72420795847562147"/>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0809-4D66-93BA-044E383F97B5}"/>
                </c:ext>
              </c:extLst>
            </c:dLbl>
            <c:dLbl>
              <c:idx val="1"/>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0809-4D66-93BA-044E383F97B5}"/>
                </c:ext>
              </c:extLst>
            </c:dLbl>
            <c:dLbl>
              <c:idx val="2"/>
              <c:layout>
                <c:manualLayout>
                  <c:x val="8.8463447147540096E-4"/>
                  <c:y val="-9.0702377061033582E-17"/>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accent1"/>
                      </a:solidFill>
                      <a:latin typeface="Segoe UI" panose="020B0502040204020203" pitchFamily="34" charset="0"/>
                      <a:ea typeface="+mn-ea"/>
                      <a:cs typeface="Segoe UI" panose="020B0502040204020203"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C70-4DB5-B52D-8CFC7D520EFB}"/>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8"/>
                <c:pt idx="0">
                  <c:v>Merged or are merging with another charity</c:v>
                </c:pt>
                <c:pt idx="1">
                  <c:v>Closed or are closing permanently</c:v>
                </c:pt>
                <c:pt idx="2">
                  <c:v>Operated longer hours to meet demand</c:v>
                </c:pt>
                <c:pt idx="3">
                  <c:v>Signposting /sharing information</c:v>
                </c:pt>
                <c:pt idx="4">
                  <c:v>Changed the support provided to a different type</c:v>
                </c:pt>
                <c:pt idx="5">
                  <c:v>Adapted services to meet beneficiaries’/communities’ needs</c:v>
                </c:pt>
                <c:pt idx="6">
                  <c:v>Stopped operating temporarily</c:v>
                </c:pt>
                <c:pt idx="7">
                  <c:v>Adapted current services to respond to restrictions</c:v>
                </c:pt>
              </c:strCache>
            </c:strRef>
          </c:cat>
          <c:val>
            <c:numRef>
              <c:f>Sheet1!$B$2:$B$28</c:f>
              <c:numCache>
                <c:formatCode>0%</c:formatCode>
                <c:ptCount val="8"/>
                <c:pt idx="0">
                  <c:v>6.2794348508630003E-3</c:v>
                </c:pt>
                <c:pt idx="1">
                  <c:v>9.4191522762950008E-3</c:v>
                </c:pt>
                <c:pt idx="2">
                  <c:v>4.4740973312399998E-2</c:v>
                </c:pt>
                <c:pt idx="3">
                  <c:v>0.15894819466249999</c:v>
                </c:pt>
                <c:pt idx="4">
                  <c:v>0.20447409733120001</c:v>
                </c:pt>
                <c:pt idx="5">
                  <c:v>0.30023547880689999</c:v>
                </c:pt>
                <c:pt idx="6">
                  <c:v>0.31122448979590001</c:v>
                </c:pt>
                <c:pt idx="7">
                  <c:v>0.43288854003139998</c:v>
                </c:pt>
              </c:numCache>
            </c:numRef>
          </c:val>
          <c:extLst>
            <c:ext xmlns:c16="http://schemas.microsoft.com/office/drawing/2014/chart" uri="{C3380CC4-5D6E-409C-BE32-E72D297353CC}">
              <c16:uniqueId val="{00000000-A5F2-4ED3-AE13-975BA8F4946B}"/>
            </c:ext>
          </c:extLst>
        </c:ser>
        <c:dLbls>
          <c:showLegendKey val="0"/>
          <c:showVal val="0"/>
          <c:showCatName val="0"/>
          <c:showSerName val="0"/>
          <c:showPercent val="0"/>
          <c:showBubbleSize val="0"/>
        </c:dLbls>
        <c:gapWidth val="60"/>
        <c:axId val="414812880"/>
        <c:axId val="414817800"/>
      </c:barChart>
      <c:catAx>
        <c:axId val="41481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0"/>
        <c:noMultiLvlLbl val="0"/>
      </c:catAx>
      <c:valAx>
        <c:axId val="414817800"/>
        <c:scaling>
          <c:orientation val="minMax"/>
          <c:max val="1"/>
        </c:scaling>
        <c:delete val="1"/>
        <c:axPos val="b"/>
        <c:numFmt formatCode="0%" sourceLinked="1"/>
        <c:majorTickMark val="out"/>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OTHER</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8103389885559789"/>
          <c:y val="0.3505121097875778"/>
          <c:w val="0.48212064332458987"/>
          <c:h val="0.61738292734603573"/>
        </c:manualLayout>
      </c:layout>
      <c:barChart>
        <c:barDir val="bar"/>
        <c:grouping val="clustered"/>
        <c:varyColors val="0"/>
        <c:ser>
          <c:idx val="0"/>
          <c:order val="0"/>
          <c:tx>
            <c:strRef>
              <c:f>Sheet1!$B$1</c:f>
              <c:strCache>
                <c:ptCount val="1"/>
                <c:pt idx="0">
                  <c:v>NET</c:v>
                </c:pt>
              </c:strCache>
            </c:strRef>
          </c:tx>
          <c:spPr>
            <a:solidFill>
              <a:schemeClr val="accent1"/>
            </a:solidFill>
            <a:ln>
              <a:noFill/>
            </a:ln>
            <a:effectLst/>
          </c:spPr>
          <c:invertIfNegative val="0"/>
          <c:dLbls>
            <c:dLbl>
              <c:idx val="0"/>
              <c:layout>
                <c:manualLayout>
                  <c:x val="-4.5263227798646395E-2"/>
                  <c:y val="-8.369882920495997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300-4FF5-96A3-FEEA2EEC2DE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Sheet1!$A$2:$A$28</c:f>
              <c:strCache>
                <c:ptCount val="2"/>
                <c:pt idx="0">
                  <c:v>Something else</c:v>
                </c:pt>
                <c:pt idx="1">
                  <c:v>Nothing / Not affected by Covid-19</c:v>
                </c:pt>
              </c:strCache>
            </c:strRef>
          </c:cat>
          <c:val>
            <c:numRef>
              <c:f>Sheet1!$B$2:$B$28</c:f>
              <c:numCache>
                <c:formatCode>0%</c:formatCode>
                <c:ptCount val="2"/>
                <c:pt idx="0">
                  <c:v>6.9073783359499999E-2</c:v>
                </c:pt>
                <c:pt idx="1">
                  <c:v>0.15934065934069999</c:v>
                </c:pt>
              </c:numCache>
            </c:numRef>
          </c:val>
          <c:extLst>
            <c:ext xmlns:c16="http://schemas.microsoft.com/office/drawing/2014/chart" uri="{C3380CC4-5D6E-409C-BE32-E72D297353CC}">
              <c16:uniqueId val="{00000000-5C08-44F1-AC49-56EDA3F2A412}"/>
            </c:ext>
          </c:extLst>
        </c:ser>
        <c:dLbls>
          <c:showLegendKey val="0"/>
          <c:showVal val="0"/>
          <c:showCatName val="0"/>
          <c:showSerName val="0"/>
          <c:showPercent val="0"/>
          <c:showBubbleSize val="0"/>
        </c:dLbls>
        <c:gapWidth val="70"/>
        <c:axId val="414812880"/>
        <c:axId val="414817800"/>
      </c:barChart>
      <c:catAx>
        <c:axId val="41481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en-US"/>
          </a:p>
        </c:txPr>
        <c:crossAx val="414817800"/>
        <c:crosses val="autoZero"/>
        <c:auto val="1"/>
        <c:lblAlgn val="ctr"/>
        <c:lblOffset val="0"/>
        <c:noMultiLvlLbl val="0"/>
      </c:catAx>
      <c:valAx>
        <c:axId val="414817800"/>
        <c:scaling>
          <c:orientation val="minMax"/>
          <c:max val="1"/>
        </c:scaling>
        <c:delete val="1"/>
        <c:axPos val="b"/>
        <c:numFmt formatCode="0%" sourceLinked="1"/>
        <c:majorTickMark val="out"/>
        <c:minorTickMark val="none"/>
        <c:tickLblPos val="nextTo"/>
        <c:crossAx val="414812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Segoe UI" panose="020B0502040204020203" pitchFamily="34" charset="0"/>
              </a:defRPr>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Segoe UI" panose="020B0502040204020203" pitchFamily="34" charset="0"/>
              </a:defRPr>
            </a:lvl1pPr>
          </a:lstStyle>
          <a:p>
            <a:fld id="{9DB9071A-F6C7-4F19-A3A4-00F029DB561D}" type="datetimeFigureOut">
              <a:rPr lang="en-GB" smtClean="0"/>
              <a:pPr/>
              <a:t>10/03/2021</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Segoe UI" panose="020B0502040204020203"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Segoe UI" panose="020B0502040204020203" pitchFamily="34" charset="0"/>
              </a:defRPr>
            </a:lvl1pPr>
          </a:lstStyle>
          <a:p>
            <a:fld id="{CCEA26D3-20C9-45D3-89AD-698F68664C5A}" type="slidenum">
              <a:rPr lang="en-GB" smtClean="0"/>
              <a:pPr/>
              <a:t>‹#›</a:t>
            </a:fld>
            <a:endParaRPr lang="en-GB" dirty="0"/>
          </a:p>
        </p:txBody>
      </p:sp>
    </p:spTree>
    <p:extLst>
      <p:ext uri="{BB962C8B-B14F-4D97-AF65-F5344CB8AC3E}">
        <p14:creationId xmlns:p14="http://schemas.microsoft.com/office/powerpoint/2010/main" val="665099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anose="020B0502040204020203" pitchFamily="34" charset="0"/>
        <a:ea typeface="+mn-ea"/>
        <a:cs typeface="+mn-cs"/>
      </a:defRPr>
    </a:lvl1pPr>
    <a:lvl2pPr marL="457200" algn="l" defTabSz="914400" rtl="0" eaLnBrk="1" latinLnBrk="0" hangingPunct="1">
      <a:defRPr sz="1200" kern="1200">
        <a:solidFill>
          <a:schemeClr val="tx1"/>
        </a:solidFill>
        <a:latin typeface="Segoe UI" panose="020B0502040204020203" pitchFamily="34" charset="0"/>
        <a:ea typeface="+mn-ea"/>
        <a:cs typeface="+mn-cs"/>
      </a:defRPr>
    </a:lvl2pPr>
    <a:lvl3pPr marL="914400" algn="l" defTabSz="914400" rtl="0" eaLnBrk="1" latinLnBrk="0" hangingPunct="1">
      <a:defRPr sz="1200" kern="1200">
        <a:solidFill>
          <a:schemeClr val="tx1"/>
        </a:solidFill>
        <a:latin typeface="Segoe UI" panose="020B0502040204020203" pitchFamily="34" charset="0"/>
        <a:ea typeface="+mn-ea"/>
        <a:cs typeface="+mn-cs"/>
      </a:defRPr>
    </a:lvl3pPr>
    <a:lvl4pPr marL="1371600" algn="l" defTabSz="914400" rtl="0" eaLnBrk="1" latinLnBrk="0" hangingPunct="1">
      <a:defRPr sz="1200" kern="1200">
        <a:solidFill>
          <a:schemeClr val="tx1"/>
        </a:solidFill>
        <a:latin typeface="Segoe UI" panose="020B0502040204020203" pitchFamily="34" charset="0"/>
        <a:ea typeface="+mn-ea"/>
        <a:cs typeface="+mn-cs"/>
      </a:defRPr>
    </a:lvl4pPr>
    <a:lvl5pPr marL="1828800" algn="l" defTabSz="914400" rtl="0" eaLnBrk="1" latinLnBrk="0" hangingPunct="1">
      <a:defRPr sz="1200" kern="1200">
        <a:solidFill>
          <a:schemeClr val="tx1"/>
        </a:solidFill>
        <a:latin typeface="Segoe UI" panose="020B05020402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EA26D3-20C9-45D3-89AD-698F68664C5A}" type="slidenum">
              <a:rPr lang="en-GB" smtClean="0"/>
              <a:t>40</a:t>
            </a:fld>
            <a:endParaRPr lang="en-GB" dirty="0"/>
          </a:p>
        </p:txBody>
      </p:sp>
    </p:spTree>
    <p:extLst>
      <p:ext uri="{BB962C8B-B14F-4D97-AF65-F5344CB8AC3E}">
        <p14:creationId xmlns:p14="http://schemas.microsoft.com/office/powerpoint/2010/main" val="2313277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Segoe UI" panose="020B0502040204020203" pitchFamily="34" charset="0"/>
                <a:cs typeface="Segoe UI" panose="020B0502040204020203"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Segoe UI" panose="020B0502040204020203" pitchFamily="34" charset="0"/>
                <a:cs typeface="Segoe UI" panose="020B0502040204020203" pitchFamily="34" charset="0"/>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0B2D555D-5A81-41E9-9BC9-C127301E3650}" type="datetime1">
              <a:rPr lang="en-GB" smtClean="0"/>
              <a:t>10/03/2021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9361339" y="6382925"/>
            <a:ext cx="2743200" cy="365125"/>
          </a:xfrm>
        </p:spPr>
        <p:txBody>
          <a:bodyPr/>
          <a:lstStyle/>
          <a:p>
            <a:fld id="{C9E52129-855D-4E6A-8E0B-4B17F7C9F278}" type="slidenum">
              <a:rPr lang="en-GB" smtClean="0"/>
              <a:t>‹#›</a:t>
            </a:fld>
            <a:endParaRPr lang="en-GB" dirty="0"/>
          </a:p>
        </p:txBody>
      </p:sp>
      <p:grpSp>
        <p:nvGrpSpPr>
          <p:cNvPr id="15" name="Group 14"/>
          <p:cNvGrpSpPr/>
          <p:nvPr userDrawn="1"/>
        </p:nvGrpSpPr>
        <p:grpSpPr>
          <a:xfrm>
            <a:off x="11730828" y="906449"/>
            <a:ext cx="373711" cy="2496210"/>
            <a:chOff x="11730828" y="906449"/>
            <a:chExt cx="373711" cy="2496210"/>
          </a:xfrm>
        </p:grpSpPr>
        <p:sp>
          <p:nvSpPr>
            <p:cNvPr id="7" name="Rectangle 6"/>
            <p:cNvSpPr/>
            <p:nvPr userDrawn="1"/>
          </p:nvSpPr>
          <p:spPr>
            <a:xfrm>
              <a:off x="11730828" y="906449"/>
              <a:ext cx="373711" cy="35780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8" name="Rectangle 7"/>
            <p:cNvSpPr/>
            <p:nvPr userDrawn="1"/>
          </p:nvSpPr>
          <p:spPr>
            <a:xfrm>
              <a:off x="11730828" y="1265267"/>
              <a:ext cx="373711" cy="35780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9" name="Rectangle 8"/>
            <p:cNvSpPr/>
            <p:nvPr userDrawn="1"/>
          </p:nvSpPr>
          <p:spPr>
            <a:xfrm>
              <a:off x="11730828" y="1624085"/>
              <a:ext cx="373711" cy="357809"/>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0" name="Rectangle 9"/>
            <p:cNvSpPr/>
            <p:nvPr userDrawn="1"/>
          </p:nvSpPr>
          <p:spPr>
            <a:xfrm>
              <a:off x="11730828" y="1983722"/>
              <a:ext cx="373711" cy="357809"/>
            </a:xfrm>
            <a:prstGeom prst="rect">
              <a:avLst/>
            </a:prstGeom>
            <a:solidFill>
              <a:srgbClr val="722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1" name="Rectangle 10"/>
            <p:cNvSpPr/>
            <p:nvPr userDrawn="1"/>
          </p:nvSpPr>
          <p:spPr>
            <a:xfrm>
              <a:off x="11730828" y="2335408"/>
              <a:ext cx="373711" cy="357809"/>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2" name="Rectangle 11"/>
            <p:cNvSpPr/>
            <p:nvPr userDrawn="1"/>
          </p:nvSpPr>
          <p:spPr>
            <a:xfrm>
              <a:off x="11730828" y="2695045"/>
              <a:ext cx="373711" cy="357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3" name="Rectangle 12"/>
            <p:cNvSpPr/>
            <p:nvPr userDrawn="1"/>
          </p:nvSpPr>
          <p:spPr>
            <a:xfrm>
              <a:off x="11730828" y="3044850"/>
              <a:ext cx="373711" cy="357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grpSp>
      <p:pic>
        <p:nvPicPr>
          <p:cNvPr id="16" name="Picture 15"/>
          <p:cNvPicPr/>
          <p:nvPr userDrawn="1"/>
        </p:nvPicPr>
        <p:blipFill>
          <a:blip r:embed="rId2"/>
          <a:srcRect/>
          <a:stretch>
            <a:fillRect/>
          </a:stretch>
        </p:blipFill>
        <p:spPr bwMode="auto">
          <a:xfrm>
            <a:off x="10697905" y="5935662"/>
            <a:ext cx="1041401" cy="603250"/>
          </a:xfrm>
          <a:prstGeom prst="rect">
            <a:avLst/>
          </a:prstGeom>
          <a:noFill/>
          <a:ln w="9525">
            <a:noFill/>
            <a:miter lim="800000"/>
            <a:headEnd/>
            <a:tailEnd/>
          </a:ln>
        </p:spPr>
      </p:pic>
    </p:spTree>
    <p:extLst>
      <p:ext uri="{BB962C8B-B14F-4D97-AF65-F5344CB8AC3E}">
        <p14:creationId xmlns:p14="http://schemas.microsoft.com/office/powerpoint/2010/main" val="305845268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97C5A3-851B-403A-B611-E05285DC4885}" type="datetime1">
              <a:rPr lang="en-GB" smtClean="0"/>
              <a:t>10/03/2021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70463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98EAC7-73AC-4634-85E9-376093E88101}" type="datetime1">
              <a:rPr lang="en-GB" smtClean="0"/>
              <a:t>10/03/2021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075113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atin typeface="Segoe UI" panose="020B0502040204020203" pitchFamily="34" charset="0"/>
                <a:cs typeface="Segoe UI" panose="020B0502040204020203" pitchFamily="34" charset="0"/>
              </a:defRPr>
            </a:lvl1pPr>
          </a:lstStyle>
          <a:p>
            <a:fld id="{A391B4E4-85E7-4DDA-A905-61F2A22FA8BD}" type="datetime1">
              <a:rPr lang="en-GB" smtClean="0"/>
              <a:t>10/03/2021</a:t>
            </a:fld>
            <a:endParaRPr lang="en-GB" dirty="0"/>
          </a:p>
        </p:txBody>
      </p:sp>
      <p:sp>
        <p:nvSpPr>
          <p:cNvPr id="5" name="Footer Placeholder 4"/>
          <p:cNvSpPr>
            <a:spLocks noGrp="1"/>
          </p:cNvSpPr>
          <p:nvPr>
            <p:ph type="ftr" sz="quarter" idx="11"/>
          </p:nvPr>
        </p:nvSpPr>
        <p:spPr/>
        <p:txBody>
          <a:bodyPr/>
          <a:lstStyle>
            <a:lvl1pPr>
              <a:defRPr>
                <a:latin typeface="Segoe UI" panose="020B0502040204020203" pitchFamily="34" charset="0"/>
                <a:cs typeface="Segoe UI" panose="020B0502040204020203" pitchFamily="34" charset="0"/>
              </a:defRPr>
            </a:lvl1pPr>
          </a:lstStyle>
          <a:p>
            <a:endParaRPr lang="en-GB" dirty="0"/>
          </a:p>
        </p:txBody>
      </p:sp>
      <p:sp>
        <p:nvSpPr>
          <p:cNvPr id="6" name="Slide Number Placeholder 5"/>
          <p:cNvSpPr>
            <a:spLocks noGrp="1"/>
          </p:cNvSpPr>
          <p:nvPr>
            <p:ph type="sldNum" sz="quarter" idx="12"/>
          </p:nvPr>
        </p:nvSpPr>
        <p:spPr>
          <a:xfrm>
            <a:off x="9326305" y="6356227"/>
            <a:ext cx="2743200" cy="365125"/>
          </a:xfrm>
        </p:spPr>
        <p:txBody>
          <a:bodyPr/>
          <a:lstStyle>
            <a:lvl1pPr>
              <a:defRPr>
                <a:latin typeface="Segoe UI" panose="020B0502040204020203" pitchFamily="34" charset="0"/>
                <a:cs typeface="Segoe UI" panose="020B0502040204020203" pitchFamily="34" charset="0"/>
              </a:defRPr>
            </a:lvl1pPr>
          </a:lstStyle>
          <a:p>
            <a:fld id="{C9E52129-855D-4E6A-8E0B-4B17F7C9F278}" type="slidenum">
              <a:rPr lang="en-GB" smtClean="0"/>
              <a:pPr/>
              <a:t>‹#›</a:t>
            </a:fld>
            <a:endParaRPr lang="en-GB" dirty="0"/>
          </a:p>
        </p:txBody>
      </p:sp>
      <p:pic>
        <p:nvPicPr>
          <p:cNvPr id="7" name="Picture 6"/>
          <p:cNvPicPr/>
          <p:nvPr userDrawn="1"/>
        </p:nvPicPr>
        <p:blipFill>
          <a:blip r:embed="rId2"/>
          <a:srcRect/>
          <a:stretch>
            <a:fillRect/>
          </a:stretch>
        </p:blipFill>
        <p:spPr bwMode="auto">
          <a:xfrm>
            <a:off x="10697905" y="5935662"/>
            <a:ext cx="1041401" cy="603250"/>
          </a:xfrm>
          <a:prstGeom prst="rect">
            <a:avLst/>
          </a:prstGeom>
          <a:noFill/>
          <a:ln w="9525">
            <a:noFill/>
            <a:miter lim="800000"/>
            <a:headEnd/>
            <a:tailEnd/>
          </a:ln>
        </p:spPr>
      </p:pic>
    </p:spTree>
    <p:extLst>
      <p:ext uri="{BB962C8B-B14F-4D97-AF65-F5344CB8AC3E}">
        <p14:creationId xmlns:p14="http://schemas.microsoft.com/office/powerpoint/2010/main" val="87752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40"/>
            <a:ext cx="10515600" cy="2852737"/>
          </a:xfrm>
        </p:spPr>
        <p:txBody>
          <a:bodyPr anchor="b"/>
          <a:lstStyle>
            <a:lvl1pPr>
              <a:defRPr sz="6000"/>
            </a:lvl1pPr>
          </a:lstStyle>
          <a:p>
            <a:r>
              <a:rPr lang="en-US" dirty="0" smtClean="0"/>
              <a:t>Click to edit Master title style</a:t>
            </a:r>
            <a:endParaRPr lang="en-GB" dirty="0"/>
          </a:p>
        </p:txBody>
      </p:sp>
      <p:sp>
        <p:nvSpPr>
          <p:cNvPr id="3" name="Text Placeholder 2"/>
          <p:cNvSpPr>
            <a:spLocks noGrp="1"/>
          </p:cNvSpPr>
          <p:nvPr>
            <p:ph type="body" idx="1"/>
          </p:nvPr>
        </p:nvSpPr>
        <p:spPr>
          <a:xfrm>
            <a:off x="831850"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AF650CC9-89D2-48C5-9F90-B06E1FE56852}" type="datetime1">
              <a:rPr lang="en-GB" smtClean="0"/>
              <a:t>10/03/2021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9329692" y="6391803"/>
            <a:ext cx="2743200" cy="365125"/>
          </a:xfrm>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3108871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1"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172201" y="1825625"/>
            <a:ext cx="5181600" cy="435133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0"/>
          </p:nvPr>
        </p:nvSpPr>
        <p:spPr/>
        <p:txBody>
          <a:bodyPr/>
          <a:lstStyle/>
          <a:p>
            <a:fld id="{5D6C4485-E16A-4376-976E-7BB8E46933A2}" type="datetime1">
              <a:rPr lang="en-GB" smtClean="0"/>
              <a:t>10/03/2021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9320814" y="6365170"/>
            <a:ext cx="2743200" cy="365125"/>
          </a:xfrm>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735410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D3B3BF3-374B-407C-8872-8DD8802CA02D}" type="datetime1">
              <a:rPr lang="en-GB" smtClean="0"/>
              <a:t>10/03/2021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45577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6EA0787-C8B9-4F89-A665-00AE43D12239}" type="datetime1">
              <a:rPr lang="en-GB" smtClean="0"/>
              <a:t>10/03/2021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428264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5D081-6D8C-4072-B422-23C96C597E87}" type="datetime1">
              <a:rPr lang="en-GB" smtClean="0"/>
              <a:t>10/03/2021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51529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7"/>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en-US" smtClean="0"/>
              <a:t>Edit Master text styles</a:t>
            </a:r>
          </a:p>
        </p:txBody>
      </p:sp>
      <p:sp>
        <p:nvSpPr>
          <p:cNvPr id="5" name="Date Placeholder 4"/>
          <p:cNvSpPr>
            <a:spLocks noGrp="1"/>
          </p:cNvSpPr>
          <p:nvPr>
            <p:ph type="dt" sz="half" idx="10"/>
          </p:nvPr>
        </p:nvSpPr>
        <p:spPr/>
        <p:txBody>
          <a:bodyPr/>
          <a:lstStyle/>
          <a:p>
            <a:fld id="{B1A4B7A9-E5DE-4DEA-8996-2B3AD8B5DD3E}" type="datetime1">
              <a:rPr lang="en-GB" smtClean="0"/>
              <a:t>10/03/2021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13473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7"/>
            <a:ext cx="6172201" cy="4873625"/>
          </a:xfrm>
        </p:spPr>
        <p:txBody>
          <a:bodyPr/>
          <a:lstStyle>
            <a:lvl1pPr marL="0" indent="0">
              <a:buNone/>
              <a:defRPr sz="3200"/>
            </a:lvl1pPr>
            <a:lvl2pPr marL="457211"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endParaRPr lang="en-GB"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a:r>
              <a:rPr lang="en-US" dirty="0" smtClean="0"/>
              <a:t>Edit Master text styles</a:t>
            </a:r>
          </a:p>
        </p:txBody>
      </p:sp>
      <p:sp>
        <p:nvSpPr>
          <p:cNvPr id="5" name="Date Placeholder 4"/>
          <p:cNvSpPr>
            <a:spLocks noGrp="1"/>
          </p:cNvSpPr>
          <p:nvPr>
            <p:ph type="dt" sz="half" idx="10"/>
          </p:nvPr>
        </p:nvSpPr>
        <p:spPr/>
        <p:txBody>
          <a:bodyPr/>
          <a:lstStyle/>
          <a:p>
            <a:fld id="{F4689F97-DFD7-415F-80FC-3B6793A24C3F}" type="datetime1">
              <a:rPr lang="en-GB" smtClean="0"/>
              <a:t>10/03/2021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9E52129-855D-4E6A-8E0B-4B17F7C9F278}" type="slidenum">
              <a:rPr lang="en-GB" smtClean="0"/>
              <a:t>‹#›</a:t>
            </a:fld>
            <a:endParaRPr lang="en-GB" dirty="0"/>
          </a:p>
        </p:txBody>
      </p:sp>
    </p:spTree>
    <p:extLst>
      <p:ext uri="{BB962C8B-B14F-4D97-AF65-F5344CB8AC3E}">
        <p14:creationId xmlns:p14="http://schemas.microsoft.com/office/powerpoint/2010/main" val="294255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defRPr>
            </a:lvl1pPr>
          </a:lstStyle>
          <a:p>
            <a:fld id="{8ACBE10D-730E-4EEA-8CB1-AB59D41B2471}" type="datetime1">
              <a:rPr lang="en-GB" smtClean="0"/>
              <a:t>10/03/2021</a:t>
            </a:fld>
            <a:endParaRPr lang="en-GB" dirty="0"/>
          </a:p>
        </p:txBody>
      </p:sp>
      <p:sp>
        <p:nvSpPr>
          <p:cNvPr id="5" name="Footer Placeholder 4"/>
          <p:cNvSpPr>
            <a:spLocks noGrp="1"/>
          </p:cNvSpPr>
          <p:nvPr>
            <p:ph type="ftr" sz="quarter" idx="3"/>
          </p:nvPr>
        </p:nvSpPr>
        <p:spPr>
          <a:xfrm>
            <a:off x="4038601" y="6356352"/>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defRPr>
            </a:lvl1pPr>
          </a:lstStyle>
          <a:p>
            <a:endParaRPr lang="en-GB" dirty="0"/>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defRPr>
            </a:lvl1pPr>
          </a:lstStyle>
          <a:p>
            <a:fld id="{C9E52129-855D-4E6A-8E0B-4B17F7C9F278}" type="slidenum">
              <a:rPr lang="en-GB" smtClean="0"/>
              <a:pPr/>
              <a:t>‹#›</a:t>
            </a:fld>
            <a:endParaRPr lang="en-GB" dirty="0"/>
          </a:p>
        </p:txBody>
      </p:sp>
      <p:grpSp>
        <p:nvGrpSpPr>
          <p:cNvPr id="7" name="Group 6"/>
          <p:cNvGrpSpPr/>
          <p:nvPr userDrawn="1"/>
        </p:nvGrpSpPr>
        <p:grpSpPr>
          <a:xfrm>
            <a:off x="11730828" y="906449"/>
            <a:ext cx="373711" cy="2506042"/>
            <a:chOff x="0" y="71562"/>
            <a:chExt cx="373711" cy="2506042"/>
          </a:xfrm>
        </p:grpSpPr>
        <p:sp>
          <p:nvSpPr>
            <p:cNvPr id="8" name="Rectangle 7"/>
            <p:cNvSpPr/>
            <p:nvPr userDrawn="1"/>
          </p:nvSpPr>
          <p:spPr>
            <a:xfrm>
              <a:off x="0" y="71562"/>
              <a:ext cx="373711" cy="357809"/>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9" name="Rectangle 8"/>
            <p:cNvSpPr/>
            <p:nvPr userDrawn="1"/>
          </p:nvSpPr>
          <p:spPr>
            <a:xfrm>
              <a:off x="0" y="430380"/>
              <a:ext cx="373711" cy="35780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0" name="Rectangle 9"/>
            <p:cNvSpPr/>
            <p:nvPr userDrawn="1"/>
          </p:nvSpPr>
          <p:spPr>
            <a:xfrm>
              <a:off x="0" y="789198"/>
              <a:ext cx="373711" cy="357809"/>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1" name="Rectangle 10"/>
            <p:cNvSpPr/>
            <p:nvPr userDrawn="1"/>
          </p:nvSpPr>
          <p:spPr>
            <a:xfrm>
              <a:off x="0" y="1148835"/>
              <a:ext cx="373711" cy="357809"/>
            </a:xfrm>
            <a:prstGeom prst="rect">
              <a:avLst/>
            </a:prstGeom>
            <a:solidFill>
              <a:srgbClr val="722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2" name="Rectangle 11"/>
            <p:cNvSpPr/>
            <p:nvPr userDrawn="1"/>
          </p:nvSpPr>
          <p:spPr>
            <a:xfrm>
              <a:off x="0" y="1500521"/>
              <a:ext cx="373711" cy="357809"/>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3" name="Rectangle 12"/>
            <p:cNvSpPr/>
            <p:nvPr userDrawn="1"/>
          </p:nvSpPr>
          <p:spPr>
            <a:xfrm>
              <a:off x="0" y="1860158"/>
              <a:ext cx="373711" cy="357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sp>
          <p:nvSpPr>
            <p:cNvPr id="14" name="Rectangle 13"/>
            <p:cNvSpPr/>
            <p:nvPr userDrawn="1"/>
          </p:nvSpPr>
          <p:spPr>
            <a:xfrm>
              <a:off x="0" y="2219795"/>
              <a:ext cx="373711" cy="357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1" dirty="0">
                <a:latin typeface="Segoe UI" panose="020B0502040204020203" pitchFamily="34" charset="0"/>
              </a:endParaRPr>
            </a:p>
          </p:txBody>
        </p:sp>
      </p:grpSp>
    </p:spTree>
    <p:extLst>
      <p:ext uri="{BB962C8B-B14F-4D97-AF65-F5344CB8AC3E}">
        <p14:creationId xmlns:p14="http://schemas.microsoft.com/office/powerpoint/2010/main" val="2417637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23" rtl="0" eaLnBrk="1" latinLnBrk="0" hangingPunct="1">
        <a:lnSpc>
          <a:spcPct val="90000"/>
        </a:lnSpc>
        <a:spcBef>
          <a:spcPct val="0"/>
        </a:spcBef>
        <a:buNone/>
        <a:defRPr sz="4400" kern="1200">
          <a:solidFill>
            <a:schemeClr val="tx1"/>
          </a:solidFill>
          <a:latin typeface="Segoe UI" panose="020B0502040204020203" pitchFamily="34" charset="0"/>
          <a:ea typeface="+mj-ea"/>
          <a:cs typeface="Segoe UI" panose="020B0502040204020203" pitchFamily="34" charset="0"/>
        </a:defRPr>
      </a:lvl1pPr>
    </p:titleStyle>
    <p:bodyStyle>
      <a:lvl1pPr marL="228606" indent="-228606" algn="l" defTabSz="914423" rtl="0" eaLnBrk="1" latinLnBrk="0" hangingPunct="1">
        <a:lnSpc>
          <a:spcPct val="90000"/>
        </a:lnSpc>
        <a:spcBef>
          <a:spcPts val="1001"/>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18" indent="-228606"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29" indent="-228606"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41"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Segoe UI" panose="020B0502040204020203" pitchFamily="34" charset="0"/>
          <a:ea typeface="+mn-ea"/>
          <a:cs typeface="Segoe UI" panose="020B0502040204020203" pitchFamily="34" charset="0"/>
        </a:defRPr>
      </a:lvl4pPr>
      <a:lvl5pPr marL="2057452"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Segoe UI" panose="020B0502040204020203" pitchFamily="34" charset="0"/>
          <a:ea typeface="+mn-ea"/>
          <a:cs typeface="Segoe UI" panose="020B0502040204020203" pitchFamily="34" charset="0"/>
        </a:defRPr>
      </a:lvl5pPr>
      <a:lvl6pPr marL="2514663"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8" indent="-228606"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23" rtl="0" eaLnBrk="1" latinLnBrk="0" hangingPunct="1">
        <a:defRPr sz="1801" kern="1200">
          <a:solidFill>
            <a:schemeClr val="tx1"/>
          </a:solidFill>
          <a:latin typeface="+mn-lt"/>
          <a:ea typeface="+mn-ea"/>
          <a:cs typeface="+mn-cs"/>
        </a:defRPr>
      </a:lvl1pPr>
      <a:lvl2pPr marL="457211"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9"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1"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oscr.org.uk/news/covid-19-continues-to-affect-charities-and-those-they-suppor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mrs.org.uk/" TargetMode="External"/><Relationship Id="rId2" Type="http://schemas.openxmlformats.org/officeDocument/2006/relationships/hyperlink" Target="https://breakingblueresearch.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30.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1650" y="1995949"/>
            <a:ext cx="10889673" cy="3045691"/>
          </a:xfrm>
        </p:spPr>
        <p:txBody>
          <a:bodyPr>
            <a:noAutofit/>
          </a:bodyPr>
          <a:lstStyle/>
          <a:p>
            <a:r>
              <a:rPr lang="en-GB" sz="5500" dirty="0">
                <a:solidFill>
                  <a:schemeClr val="accent1"/>
                </a:solidFill>
              </a:rPr>
              <a:t>Impact of COVID-19 </a:t>
            </a:r>
            <a:br>
              <a:rPr lang="en-GB" sz="5500" dirty="0">
                <a:solidFill>
                  <a:schemeClr val="accent1"/>
                </a:solidFill>
              </a:rPr>
            </a:br>
            <a:r>
              <a:rPr lang="en-GB" sz="5500" dirty="0">
                <a:solidFill>
                  <a:schemeClr val="accent1"/>
                </a:solidFill>
              </a:rPr>
              <a:t>on Scottish Charities</a:t>
            </a:r>
            <a:br>
              <a:rPr lang="en-GB" sz="5500" dirty="0">
                <a:solidFill>
                  <a:schemeClr val="accent1"/>
                </a:solidFill>
              </a:rPr>
            </a:br>
            <a:r>
              <a:rPr lang="en-GB" sz="4400" dirty="0">
                <a:solidFill>
                  <a:schemeClr val="accent1"/>
                </a:solidFill>
              </a:rPr>
              <a:t/>
            </a:r>
            <a:br>
              <a:rPr lang="en-GB" sz="4400" dirty="0">
                <a:solidFill>
                  <a:schemeClr val="accent1"/>
                </a:solidFill>
              </a:rPr>
            </a:br>
            <a:r>
              <a:rPr lang="en-GB" sz="4400" dirty="0">
                <a:solidFill>
                  <a:schemeClr val="accent1"/>
                </a:solidFill>
              </a:rPr>
              <a:t>November</a:t>
            </a:r>
            <a:br>
              <a:rPr lang="en-GB" sz="4400" dirty="0">
                <a:solidFill>
                  <a:schemeClr val="accent1"/>
                </a:solidFill>
              </a:rPr>
            </a:br>
            <a:r>
              <a:rPr lang="en-GB" sz="4400" dirty="0">
                <a:solidFill>
                  <a:schemeClr val="accent1"/>
                </a:solidFill>
              </a:rPr>
              <a:t>Survey Findings</a:t>
            </a:r>
          </a:p>
        </p:txBody>
      </p:sp>
      <p:sp>
        <p:nvSpPr>
          <p:cNvPr id="4" name="TextBox 3"/>
          <p:cNvSpPr txBox="1"/>
          <p:nvPr/>
        </p:nvSpPr>
        <p:spPr>
          <a:xfrm>
            <a:off x="78658" y="6105832"/>
            <a:ext cx="6971499" cy="646587"/>
          </a:xfrm>
          <a:prstGeom prst="rect">
            <a:avLst/>
          </a:prstGeom>
          <a:noFill/>
        </p:spPr>
        <p:txBody>
          <a:bodyPr wrap="square" rtlCol="0">
            <a:spAutoFit/>
          </a:bodyPr>
          <a:lstStyle/>
          <a:p>
            <a:r>
              <a:rPr lang="en-GB" sz="1801" dirty="0">
                <a:solidFill>
                  <a:schemeClr val="bg1">
                    <a:lumMod val="65000"/>
                  </a:schemeClr>
                </a:solidFill>
                <a:latin typeface="Segoe UI" panose="020B0502040204020203" pitchFamily="34" charset="0"/>
                <a:cs typeface="Segoe UI" panose="020B0502040204020203" pitchFamily="34" charset="0"/>
              </a:rPr>
              <a:t>Survey fieldwork carried out between 3-15 November 2020</a:t>
            </a:r>
          </a:p>
          <a:p>
            <a:r>
              <a:rPr lang="en-GB" sz="1801" dirty="0" smtClean="0">
                <a:solidFill>
                  <a:schemeClr val="bg1">
                    <a:lumMod val="65000"/>
                  </a:schemeClr>
                </a:solidFill>
                <a:latin typeface="Segoe UI" panose="020B0502040204020203" pitchFamily="34" charset="0"/>
                <a:cs typeface="Segoe UI" panose="020B0502040204020203" pitchFamily="34" charset="0"/>
                <a:hlinkClick r:id="rId2"/>
              </a:rPr>
              <a:t>Main findings published</a:t>
            </a:r>
            <a:r>
              <a:rPr lang="en-GB" sz="1801" dirty="0" smtClean="0">
                <a:solidFill>
                  <a:schemeClr val="bg1">
                    <a:lumMod val="65000"/>
                  </a:schemeClr>
                </a:solidFill>
                <a:latin typeface="Segoe UI" panose="020B0502040204020203" pitchFamily="34" charset="0"/>
                <a:cs typeface="Segoe UI" panose="020B0502040204020203" pitchFamily="34" charset="0"/>
              </a:rPr>
              <a:t>: Tuesday 15 December </a:t>
            </a:r>
            <a:r>
              <a:rPr lang="en-GB" sz="1801" dirty="0" smtClean="0">
                <a:solidFill>
                  <a:schemeClr val="bg1">
                    <a:lumMod val="65000"/>
                  </a:schemeClr>
                </a:solidFill>
                <a:latin typeface="Segoe UI" panose="020B0502040204020203" pitchFamily="34" charset="0"/>
                <a:cs typeface="Segoe UI" panose="020B0502040204020203" pitchFamily="34" charset="0"/>
              </a:rPr>
              <a:t>2020</a:t>
            </a:r>
            <a:endParaRPr lang="en-GB" sz="1801" dirty="0">
              <a:solidFill>
                <a:schemeClr val="bg1">
                  <a:lumMod val="65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t>1</a:t>
            </a:fld>
            <a:endParaRPr lang="en-GB" dirty="0"/>
          </a:p>
        </p:txBody>
      </p:sp>
    </p:spTree>
    <p:extLst>
      <p:ext uri="{BB962C8B-B14F-4D97-AF65-F5344CB8AC3E}">
        <p14:creationId xmlns:p14="http://schemas.microsoft.com/office/powerpoint/2010/main" val="1593516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POSITIVE CHANGES</a:t>
            </a:r>
            <a:r>
              <a:rPr lang="en-GB" sz="2800" dirty="0">
                <a:solidFill>
                  <a:schemeClr val="bg1">
                    <a:lumMod val="50000"/>
                  </a:schemeClr>
                </a:solidFill>
              </a:rPr>
              <a:t> </a:t>
            </a:r>
            <a:r>
              <a:rPr lang="en-GB" sz="2800" dirty="0" smtClean="0">
                <a:solidFill>
                  <a:schemeClr val="bg1">
                    <a:lumMod val="50000"/>
                  </a:schemeClr>
                </a:solidFill>
              </a:rPr>
              <a:t>(SUMMARY)</a:t>
            </a:r>
            <a:endParaRPr lang="en-GB" sz="28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96459464"/>
              </p:ext>
            </p:extLst>
          </p:nvPr>
        </p:nvGraphicFramePr>
        <p:xfrm>
          <a:off x="838201" y="1925066"/>
          <a:ext cx="10515600" cy="247725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
          <p:cNvSpPr txBox="1">
            <a:spLocks noChangeArrowheads="1"/>
          </p:cNvSpPr>
          <p:nvPr/>
        </p:nvSpPr>
        <p:spPr bwMode="auto">
          <a:xfrm>
            <a:off x="1852962" y="6004874"/>
            <a:ext cx="8486078" cy="605243"/>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Q2d In which of the following ways, if any, has your charity benefitted from positive changes you have made since the start of the pandemic? </a:t>
            </a:r>
            <a:r>
              <a:rPr lang="en-GB" sz="1200" dirty="0" smtClean="0">
                <a:solidFill>
                  <a:schemeClr val="bg1">
                    <a:lumMod val="50000"/>
                  </a:schemeClr>
                </a:solidFill>
                <a:latin typeface="Segoe UI" panose="020B0502040204020203" pitchFamily="34" charset="0"/>
                <a:cs typeface="Segoe UI" panose="020B0502040204020203" pitchFamily="34" charset="0"/>
              </a:rPr>
              <a:t>N </a:t>
            </a:r>
            <a:r>
              <a:rPr lang="en-GB" sz="1200" dirty="0">
                <a:solidFill>
                  <a:schemeClr val="bg1">
                    <a:lumMod val="50000"/>
                  </a:schemeClr>
                </a:solidFill>
                <a:latin typeface="Segoe UI" panose="020B0502040204020203" pitchFamily="34" charset="0"/>
                <a:cs typeface="Segoe UI" panose="020B0502040204020203" pitchFamily="34" charset="0"/>
              </a:rPr>
              <a:t>2,548. ‘Net’ results show the overall proportion of charities selecting one or more options when similar groups are combined.</a:t>
            </a:r>
          </a:p>
          <a:p>
            <a:pPr algn="ct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10</a:t>
            </a:fld>
            <a:endParaRPr lang="en-GB" dirty="0"/>
          </a:p>
        </p:txBody>
      </p:sp>
    </p:spTree>
    <p:extLst>
      <p:ext uri="{BB962C8B-B14F-4D97-AF65-F5344CB8AC3E}">
        <p14:creationId xmlns:p14="http://schemas.microsoft.com/office/powerpoint/2010/main" val="3141254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FURLOUGH</a:t>
            </a:r>
            <a:endParaRPr lang="en-GB" sz="2800" dirty="0">
              <a:solidFill>
                <a:schemeClr val="bg1">
                  <a:lumMod val="50000"/>
                </a:schemeClr>
              </a:solidFill>
            </a:endParaRPr>
          </a:p>
        </p:txBody>
      </p:sp>
      <p:sp>
        <p:nvSpPr>
          <p:cNvPr id="11" name="Text Box 2"/>
          <p:cNvSpPr txBox="1">
            <a:spLocks noChangeArrowheads="1"/>
          </p:cNvSpPr>
          <p:nvPr/>
        </p:nvSpPr>
        <p:spPr bwMode="auto">
          <a:xfrm>
            <a:off x="1852962" y="5999356"/>
            <a:ext cx="8486078" cy="610761"/>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Q2e Thinking about the Government furlough scheme that ran from March to 31October 2020. </a:t>
            </a:r>
          </a:p>
          <a:p>
            <a:pPr algn="ctr"/>
            <a:r>
              <a:rPr lang="en-GB" sz="1200" dirty="0">
                <a:solidFill>
                  <a:schemeClr val="bg1">
                    <a:lumMod val="50000"/>
                  </a:schemeClr>
                </a:solidFill>
                <a:latin typeface="Segoe UI" panose="020B0502040204020203" pitchFamily="34" charset="0"/>
                <a:cs typeface="Segoe UI" panose="020B0502040204020203" pitchFamily="34" charset="0"/>
              </a:rPr>
              <a:t>What proportion of the staff at your charity experienced furloughing at some point during this time</a:t>
            </a:r>
            <a:r>
              <a:rPr lang="en-GB" sz="1200" dirty="0" smtClean="0">
                <a:solidFill>
                  <a:schemeClr val="bg1">
                    <a:lumMod val="50000"/>
                  </a:schemeClr>
                </a:solidFill>
                <a:latin typeface="Segoe UI" panose="020B0502040204020203" pitchFamily="34" charset="0"/>
                <a:cs typeface="Segoe UI" panose="020B0502040204020203" pitchFamily="34" charset="0"/>
              </a:rPr>
              <a:t>? Did furlough staff N 370. Did not furlough staff  N 2,178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2930008"/>
              </p:ext>
            </p:extLst>
          </p:nvPr>
        </p:nvGraphicFramePr>
        <p:xfrm>
          <a:off x="1432873" y="2065700"/>
          <a:ext cx="3534477" cy="32219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5"/>
          <p:cNvGraphicFramePr>
            <a:graphicFrameLocks/>
          </p:cNvGraphicFramePr>
          <p:nvPr>
            <p:extLst>
              <p:ext uri="{D42A27DB-BD31-4B8C-83A1-F6EECF244321}">
                <p14:modId xmlns:p14="http://schemas.microsoft.com/office/powerpoint/2010/main" val="1827131091"/>
              </p:ext>
            </p:extLst>
          </p:nvPr>
        </p:nvGraphicFramePr>
        <p:xfrm>
          <a:off x="5365021" y="2019733"/>
          <a:ext cx="5988780" cy="3313904"/>
        </p:xfrm>
        <a:graphic>
          <a:graphicData uri="http://schemas.openxmlformats.org/drawingml/2006/chart">
            <c:chart xmlns:c="http://schemas.openxmlformats.org/drawingml/2006/chart" xmlns:r="http://schemas.openxmlformats.org/officeDocument/2006/relationships" r:id="rId3"/>
          </a:graphicData>
        </a:graphic>
      </p:graphicFrame>
      <p:grpSp>
        <p:nvGrpSpPr>
          <p:cNvPr id="13" name="Group 12"/>
          <p:cNvGrpSpPr/>
          <p:nvPr/>
        </p:nvGrpSpPr>
        <p:grpSpPr>
          <a:xfrm>
            <a:off x="3713356" y="1914295"/>
            <a:ext cx="1323278" cy="2676293"/>
            <a:chOff x="3713356" y="1914295"/>
            <a:chExt cx="1323278" cy="2676293"/>
          </a:xfrm>
        </p:grpSpPr>
        <p:cxnSp>
          <p:nvCxnSpPr>
            <p:cNvPr id="4" name="Straight Connector 3"/>
            <p:cNvCxnSpPr/>
            <p:nvPr/>
          </p:nvCxnSpPr>
          <p:spPr>
            <a:xfrm>
              <a:off x="3713356" y="2364059"/>
              <a:ext cx="11708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4884234" y="1919868"/>
              <a:ext cx="0" cy="26632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884234" y="1914295"/>
              <a:ext cx="152400" cy="3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869369" y="4586871"/>
              <a:ext cx="152400" cy="3717"/>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Rounded Rectangular Callout 6"/>
          <p:cNvSpPr/>
          <p:nvPr/>
        </p:nvSpPr>
        <p:spPr>
          <a:xfrm>
            <a:off x="8530223" y="1523004"/>
            <a:ext cx="1227094" cy="544058"/>
          </a:xfrm>
          <a:prstGeom prst="wedgeRoundRectCallout">
            <a:avLst>
              <a:gd name="adj1" fmla="val -41383"/>
              <a:gd name="adj2" fmla="val 8382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bg1">
                    <a:lumMod val="50000"/>
                  </a:schemeClr>
                </a:solidFill>
                <a:latin typeface="Segoe UI" panose="020B0502040204020203" pitchFamily="34" charset="0"/>
                <a:cs typeface="Segoe UI" panose="020B0502040204020203" pitchFamily="34" charset="0"/>
              </a:rPr>
              <a:t>7% of the overall sample (175 respondents)</a:t>
            </a:r>
          </a:p>
        </p:txBody>
      </p:sp>
      <p:sp>
        <p:nvSpPr>
          <p:cNvPr id="14" name="Rounded Rectangular Callout 13"/>
          <p:cNvSpPr/>
          <p:nvPr/>
        </p:nvSpPr>
        <p:spPr>
          <a:xfrm>
            <a:off x="7303129" y="2979480"/>
            <a:ext cx="1227094" cy="544058"/>
          </a:xfrm>
          <a:prstGeom prst="wedgeRoundRectCallout">
            <a:avLst>
              <a:gd name="adj1" fmla="val 3146"/>
              <a:gd name="adj2" fmla="val 10637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bg1">
                    <a:lumMod val="50000"/>
                  </a:schemeClr>
                </a:solidFill>
                <a:latin typeface="Segoe UI" panose="020B0502040204020203" pitchFamily="34" charset="0"/>
                <a:cs typeface="Segoe UI" panose="020B0502040204020203" pitchFamily="34" charset="0"/>
              </a:rPr>
              <a:t>2</a:t>
            </a:r>
            <a:r>
              <a:rPr lang="en-GB" sz="1000" dirty="0" smtClean="0">
                <a:solidFill>
                  <a:schemeClr val="bg1">
                    <a:lumMod val="50000"/>
                  </a:schemeClr>
                </a:solidFill>
                <a:latin typeface="Segoe UI" panose="020B0502040204020203" pitchFamily="34" charset="0"/>
                <a:cs typeface="Segoe UI" panose="020B0502040204020203" pitchFamily="34" charset="0"/>
              </a:rPr>
              <a:t>% of the overall sample (39 respondents)</a:t>
            </a:r>
          </a:p>
        </p:txBody>
      </p:sp>
      <p:sp>
        <p:nvSpPr>
          <p:cNvPr id="15" name="Rounded Rectangular Callout 14"/>
          <p:cNvSpPr/>
          <p:nvPr/>
        </p:nvSpPr>
        <p:spPr>
          <a:xfrm>
            <a:off x="6509000" y="2401314"/>
            <a:ext cx="1227094" cy="544058"/>
          </a:xfrm>
          <a:prstGeom prst="wedgeRoundRectCallout">
            <a:avLst>
              <a:gd name="adj1" fmla="val -26843"/>
              <a:gd name="adj2" fmla="val 14531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bg1">
                    <a:lumMod val="50000"/>
                  </a:schemeClr>
                </a:solidFill>
                <a:latin typeface="Segoe UI" panose="020B0502040204020203" pitchFamily="34" charset="0"/>
                <a:cs typeface="Segoe UI" panose="020B0502040204020203" pitchFamily="34" charset="0"/>
              </a:rPr>
              <a:t>3% of the overall sample (76 respondents)</a:t>
            </a:r>
          </a:p>
        </p:txBody>
      </p:sp>
      <p:sp>
        <p:nvSpPr>
          <p:cNvPr id="16" name="Rounded Rectangular Callout 15"/>
          <p:cNvSpPr/>
          <p:nvPr/>
        </p:nvSpPr>
        <p:spPr>
          <a:xfrm>
            <a:off x="5152045" y="2405007"/>
            <a:ext cx="1227094" cy="574473"/>
          </a:xfrm>
          <a:prstGeom prst="wedgeRoundRectCallout">
            <a:avLst>
              <a:gd name="adj1" fmla="val 7690"/>
              <a:gd name="adj2" fmla="val 12773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bg1">
                    <a:lumMod val="50000"/>
                  </a:schemeClr>
                </a:solidFill>
                <a:latin typeface="Segoe UI" panose="020B0502040204020203" pitchFamily="34" charset="0"/>
                <a:cs typeface="Segoe UI" panose="020B0502040204020203" pitchFamily="34" charset="0"/>
              </a:rPr>
              <a:t>3% of the overall sample (76 respondents)</a:t>
            </a:r>
          </a:p>
        </p:txBody>
      </p:sp>
      <p:sp>
        <p:nvSpPr>
          <p:cNvPr id="3" name="Slide Number Placeholder 2"/>
          <p:cNvSpPr>
            <a:spLocks noGrp="1"/>
          </p:cNvSpPr>
          <p:nvPr>
            <p:ph type="sldNum" sz="quarter" idx="12"/>
          </p:nvPr>
        </p:nvSpPr>
        <p:spPr/>
        <p:txBody>
          <a:bodyPr/>
          <a:lstStyle/>
          <a:p>
            <a:fld id="{C9E52129-855D-4E6A-8E0B-4B17F7C9F278}" type="slidenum">
              <a:rPr lang="en-GB" smtClean="0"/>
              <a:pPr/>
              <a:t>11</a:t>
            </a:fld>
            <a:endParaRPr lang="en-GB" dirty="0"/>
          </a:p>
        </p:txBody>
      </p:sp>
      <p:sp>
        <p:nvSpPr>
          <p:cNvPr id="9" name="TextBox 8"/>
          <p:cNvSpPr txBox="1"/>
          <p:nvPr/>
        </p:nvSpPr>
        <p:spPr>
          <a:xfrm>
            <a:off x="5227487" y="1822292"/>
            <a:ext cx="2761000" cy="276999"/>
          </a:xfrm>
          <a:prstGeom prst="rect">
            <a:avLst/>
          </a:prstGeom>
          <a:noFill/>
        </p:spPr>
        <p:txBody>
          <a:bodyPr wrap="square" rtlCol="0">
            <a:spAutoFit/>
          </a:bodyPr>
          <a:lstStyle/>
          <a:p>
            <a:r>
              <a:rPr lang="en-GB" sz="1200" dirty="0" smtClean="0">
                <a:solidFill>
                  <a:schemeClr val="accent1"/>
                </a:solidFill>
                <a:latin typeface="Segoe UI" panose="020B0502040204020203" pitchFamily="34" charset="0"/>
                <a:cs typeface="Segoe UI" panose="020B0502040204020203" pitchFamily="34" charset="0"/>
              </a:rPr>
              <a:t>For those that did furlough staff:</a:t>
            </a:r>
            <a:endParaRPr lang="en-GB" sz="1200" dirty="0">
              <a:solidFill>
                <a:schemeClr val="accent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79708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REDUNDANCIES MADE</a:t>
            </a:r>
            <a:endParaRPr lang="en-GB" sz="2800" dirty="0">
              <a:solidFill>
                <a:schemeClr val="bg1">
                  <a:lumMod val="50000"/>
                </a:schemeClr>
              </a:solidFill>
            </a:endParaRPr>
          </a:p>
        </p:txBody>
      </p:sp>
      <p:sp>
        <p:nvSpPr>
          <p:cNvPr id="11" name="Text Box 2"/>
          <p:cNvSpPr txBox="1">
            <a:spLocks noChangeArrowheads="1"/>
          </p:cNvSpPr>
          <p:nvPr/>
        </p:nvSpPr>
        <p:spPr bwMode="auto">
          <a:xfrm>
            <a:off x="1852962" y="6023931"/>
            <a:ext cx="8486078" cy="720001"/>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Q2f Thinking about the period from June to November 2020, what proportion of the staff at your charity have been made redundant due to COVID-19 and the restrictions either directly or indirectly</a:t>
            </a:r>
            <a:r>
              <a:rPr lang="en-GB" sz="1200" dirty="0" smtClean="0">
                <a:solidFill>
                  <a:schemeClr val="bg1">
                    <a:lumMod val="50000"/>
                  </a:schemeClr>
                </a:solidFill>
                <a:latin typeface="Segoe UI" panose="020B0502040204020203" pitchFamily="34" charset="0"/>
                <a:cs typeface="Segoe UI" panose="020B0502040204020203" pitchFamily="34" charset="0"/>
              </a:rPr>
              <a:t>? Did make staff redundant N 79. Did not make staff redundant N 2,469</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58126947"/>
              </p:ext>
            </p:extLst>
          </p:nvPr>
        </p:nvGraphicFramePr>
        <p:xfrm>
          <a:off x="3456877" y="1456713"/>
          <a:ext cx="4516244" cy="396278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12</a:t>
            </a:fld>
            <a:endParaRPr lang="en-GB" dirty="0"/>
          </a:p>
        </p:txBody>
      </p:sp>
    </p:spTree>
    <p:extLst>
      <p:ext uri="{BB962C8B-B14F-4D97-AF65-F5344CB8AC3E}">
        <p14:creationId xmlns:p14="http://schemas.microsoft.com/office/powerpoint/2010/main" val="2187512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REDUNDANCIES PLANNED IN THE NEXT 12 MONTHS</a:t>
            </a:r>
            <a:endParaRPr lang="en-GB" sz="2800" dirty="0">
              <a:solidFill>
                <a:schemeClr val="bg1">
                  <a:lumMod val="50000"/>
                </a:schemeClr>
              </a:solidFill>
            </a:endParaRPr>
          </a:p>
        </p:txBody>
      </p:sp>
      <p:sp>
        <p:nvSpPr>
          <p:cNvPr id="11" name="Text Box 2"/>
          <p:cNvSpPr txBox="1">
            <a:spLocks noChangeArrowheads="1"/>
          </p:cNvSpPr>
          <p:nvPr/>
        </p:nvSpPr>
        <p:spPr bwMode="auto">
          <a:xfrm>
            <a:off x="1100992" y="6082756"/>
            <a:ext cx="9372982" cy="718720"/>
          </a:xfrm>
          <a:prstGeom prst="rect">
            <a:avLst/>
          </a:prstGeom>
          <a:noFill/>
          <a:ln w="9525">
            <a:noFill/>
            <a:miter lim="800000"/>
            <a:headEnd/>
            <a:tailEnd/>
          </a:ln>
        </p:spPr>
        <p:txBody>
          <a:bodyPr rot="0" vert="horz" wrap="square" lIns="91440" tIns="45721" rIns="91440" bIns="45721" anchor="t" anchorCtr="0">
            <a:noAutofit/>
          </a:bodyPr>
          <a:lstStyle/>
          <a:p>
            <a:pPr algn="ct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Q2g: In the next 12 months, do you expect any of your charity’s current staff to be made redundant due to COVID-19 and the restrictions either directly or indirectly? N 2,524. </a:t>
            </a:r>
            <a:endParaRPr lang="en-GB" sz="1200"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6869414"/>
              </p:ext>
            </p:extLst>
          </p:nvPr>
        </p:nvGraphicFramePr>
        <p:xfrm>
          <a:off x="3732726" y="1325563"/>
          <a:ext cx="5043283" cy="3917419"/>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13</a:t>
            </a:fld>
            <a:endParaRPr lang="en-GB" dirty="0"/>
          </a:p>
        </p:txBody>
      </p:sp>
    </p:spTree>
    <p:extLst>
      <p:ext uri="{BB962C8B-B14F-4D97-AF65-F5344CB8AC3E}">
        <p14:creationId xmlns:p14="http://schemas.microsoft.com/office/powerpoint/2010/main" val="4065098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21844200"/>
              </p:ext>
            </p:extLst>
          </p:nvPr>
        </p:nvGraphicFramePr>
        <p:xfrm>
          <a:off x="1416206" y="1538984"/>
          <a:ext cx="10125307" cy="4548204"/>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a:spLocks noGrp="1"/>
          </p:cNvSpPr>
          <p:nvPr>
            <p:ph type="title"/>
          </p:nvPr>
        </p:nvSpPr>
        <p:spPr>
          <a:xfrm>
            <a:off x="2021759" y="0"/>
            <a:ext cx="8148484" cy="1325563"/>
          </a:xfrm>
        </p:spPr>
        <p:txBody>
          <a:bodyPr>
            <a:normAutofit/>
          </a:bodyPr>
          <a:lstStyle/>
          <a:p>
            <a:pPr algn="ctr"/>
            <a:r>
              <a:rPr lang="en-GB" sz="2800" dirty="0">
                <a:solidFill>
                  <a:schemeClr val="bg1">
                    <a:lumMod val="50000"/>
                  </a:schemeClr>
                </a:solidFill>
              </a:rPr>
              <a:t>IMPACT ON NUMBER OF VOLUNTEERS</a:t>
            </a:r>
          </a:p>
        </p:txBody>
      </p:sp>
      <p:sp>
        <p:nvSpPr>
          <p:cNvPr id="8" name="Text Box 2"/>
          <p:cNvSpPr txBox="1">
            <a:spLocks noChangeArrowheads="1"/>
          </p:cNvSpPr>
          <p:nvPr/>
        </p:nvSpPr>
        <p:spPr bwMode="auto">
          <a:xfrm>
            <a:off x="2021759" y="6356249"/>
            <a:ext cx="8330131" cy="360000"/>
          </a:xfrm>
          <a:prstGeom prst="rect">
            <a:avLst/>
          </a:prstGeom>
          <a:noFill/>
          <a:ln w="9525">
            <a:noFill/>
            <a:miter lim="800000"/>
            <a:headEnd/>
            <a:tailEnd/>
          </a:ln>
        </p:spPr>
        <p:txBody>
          <a:bodyPr rot="0" vert="horz" wrap="square" lIns="91440" tIns="45721" rIns="91440" bIns="45721" anchor="t" anchorCtr="0">
            <a:noAutofit/>
          </a:bodyPr>
          <a:lstStyle/>
          <a:p>
            <a:pPr algn="ctr">
              <a:lnSpc>
                <a:spcPct val="107000"/>
              </a:lnSpc>
              <a:spcAft>
                <a:spcPts val="800"/>
              </a:spcAft>
            </a:pPr>
            <a:r>
              <a:rPr lang="en-GB" sz="1200" dirty="0">
                <a:solidFill>
                  <a:schemeClr val="tx1">
                    <a:lumMod val="65000"/>
                    <a:lumOff val="35000"/>
                  </a:schemeClr>
                </a:solidFill>
                <a:latin typeface="Segoe UI" panose="020B0502040204020203" pitchFamily="34" charset="0"/>
                <a:cs typeface="Segoe UI" panose="020B0502040204020203" pitchFamily="34" charset="0"/>
              </a:rPr>
              <a:t>Q3: What has been the impact of COVID-19 on the number of volunteers you engage</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May N 4,827. November N 2,548. </a:t>
            </a:r>
            <a:endParaRPr lang="en-GB" sz="1200"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p:txBody>
      </p:sp>
      <p:sp>
        <p:nvSpPr>
          <p:cNvPr id="2" name="TextBox 1"/>
          <p:cNvSpPr txBox="1"/>
          <p:nvPr/>
        </p:nvSpPr>
        <p:spPr>
          <a:xfrm>
            <a:off x="1416206" y="2083900"/>
            <a:ext cx="3401122" cy="646331"/>
          </a:xfrm>
          <a:prstGeom prst="rect">
            <a:avLst/>
          </a:prstGeom>
          <a:noFill/>
        </p:spPr>
        <p:txBody>
          <a:bodyPr wrap="square" rtlCol="0">
            <a:spAutoFit/>
          </a:bodyPr>
          <a:lstStyle/>
          <a:p>
            <a:pPr algn="ctr"/>
            <a:r>
              <a:rPr lang="en-GB" dirty="0" smtClean="0">
                <a:solidFill>
                  <a:schemeClr val="bg1">
                    <a:lumMod val="50000"/>
                  </a:schemeClr>
                </a:solidFill>
                <a:latin typeface="Segoe UI" panose="020B0502040204020203" pitchFamily="34" charset="0"/>
              </a:rPr>
              <a:t>Any increase</a:t>
            </a:r>
          </a:p>
          <a:p>
            <a:pPr algn="ctr"/>
            <a:r>
              <a:rPr lang="en-GB" dirty="0" smtClean="0">
                <a:solidFill>
                  <a:schemeClr val="bg1">
                    <a:lumMod val="50000"/>
                  </a:schemeClr>
                </a:solidFill>
                <a:latin typeface="Segoe UI" panose="020B0502040204020203" pitchFamily="34" charset="0"/>
              </a:rPr>
              <a:t>9%</a:t>
            </a:r>
            <a:endParaRPr lang="en-GB" dirty="0">
              <a:solidFill>
                <a:schemeClr val="bg1">
                  <a:lumMod val="50000"/>
                </a:schemeClr>
              </a:solidFill>
              <a:latin typeface="Segoe UI" panose="020B0502040204020203" pitchFamily="34" charset="0"/>
            </a:endParaRPr>
          </a:p>
        </p:txBody>
      </p:sp>
      <p:sp>
        <p:nvSpPr>
          <p:cNvPr id="9" name="TextBox 8"/>
          <p:cNvSpPr txBox="1"/>
          <p:nvPr/>
        </p:nvSpPr>
        <p:spPr>
          <a:xfrm>
            <a:off x="6397084" y="2053574"/>
            <a:ext cx="1561170" cy="646331"/>
          </a:xfrm>
          <a:prstGeom prst="rect">
            <a:avLst/>
          </a:prstGeom>
          <a:noFill/>
        </p:spPr>
        <p:txBody>
          <a:bodyPr wrap="square" rtlCol="0">
            <a:spAutoFit/>
          </a:bodyPr>
          <a:lstStyle/>
          <a:p>
            <a:pPr algn="ctr"/>
            <a:r>
              <a:rPr lang="en-GB" dirty="0" smtClean="0">
                <a:solidFill>
                  <a:schemeClr val="bg1">
                    <a:lumMod val="50000"/>
                  </a:schemeClr>
                </a:solidFill>
                <a:latin typeface="Segoe UI" panose="020B0502040204020203" pitchFamily="34" charset="0"/>
              </a:rPr>
              <a:t>Any decrease</a:t>
            </a:r>
          </a:p>
          <a:p>
            <a:pPr algn="ctr"/>
            <a:r>
              <a:rPr lang="en-GB" dirty="0" smtClean="0">
                <a:solidFill>
                  <a:schemeClr val="bg1">
                    <a:lumMod val="50000"/>
                  </a:schemeClr>
                </a:solidFill>
                <a:latin typeface="Segoe UI" panose="020B0502040204020203" pitchFamily="34" charset="0"/>
              </a:rPr>
              <a:t>33%</a:t>
            </a:r>
            <a:endParaRPr lang="en-GB" dirty="0">
              <a:solidFill>
                <a:schemeClr val="bg1">
                  <a:lumMod val="50000"/>
                </a:schemeClr>
              </a:solidFill>
              <a:latin typeface="Segoe UI" panose="020B0502040204020203" pitchFamily="34" charset="0"/>
            </a:endParaRPr>
          </a:p>
        </p:txBody>
      </p:sp>
      <p:sp>
        <p:nvSpPr>
          <p:cNvPr id="5" name="Left Bracket 4"/>
          <p:cNvSpPr/>
          <p:nvPr/>
        </p:nvSpPr>
        <p:spPr>
          <a:xfrm rot="5400000">
            <a:off x="2938348" y="1546109"/>
            <a:ext cx="100920" cy="2720343"/>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Left Bracket 10"/>
          <p:cNvSpPr/>
          <p:nvPr/>
        </p:nvSpPr>
        <p:spPr>
          <a:xfrm rot="5400000">
            <a:off x="6982525" y="1515783"/>
            <a:ext cx="100920" cy="2720343"/>
          </a:xfrm>
          <a:prstGeom prst="leftBracket">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Slide Number Placeholder 2"/>
          <p:cNvSpPr>
            <a:spLocks noGrp="1"/>
          </p:cNvSpPr>
          <p:nvPr>
            <p:ph type="sldNum" sz="quarter" idx="12"/>
          </p:nvPr>
        </p:nvSpPr>
        <p:spPr/>
        <p:txBody>
          <a:bodyPr/>
          <a:lstStyle/>
          <a:p>
            <a:fld id="{C9E52129-855D-4E6A-8E0B-4B17F7C9F278}" type="slidenum">
              <a:rPr lang="en-GB" smtClean="0"/>
              <a:pPr/>
              <a:t>14</a:t>
            </a:fld>
            <a:endParaRPr lang="en-GB" dirty="0"/>
          </a:p>
        </p:txBody>
      </p:sp>
    </p:spTree>
    <p:extLst>
      <p:ext uri="{BB962C8B-B14F-4D97-AF65-F5344CB8AC3E}">
        <p14:creationId xmlns:p14="http://schemas.microsoft.com/office/powerpoint/2010/main" val="3547245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IMPACT ON BENEFICIARIES</a:t>
            </a:r>
            <a:endParaRPr lang="en-GB" sz="2800" dirty="0">
              <a:solidFill>
                <a:schemeClr val="bg1">
                  <a:lumMod val="50000"/>
                </a:schemeClr>
              </a:solidFill>
            </a:endParaRPr>
          </a:p>
        </p:txBody>
      </p:sp>
      <p:sp>
        <p:nvSpPr>
          <p:cNvPr id="11" name="Text Box 2"/>
          <p:cNvSpPr txBox="1">
            <a:spLocks noChangeArrowheads="1"/>
          </p:cNvSpPr>
          <p:nvPr/>
        </p:nvSpPr>
        <p:spPr bwMode="auto">
          <a:xfrm>
            <a:off x="234177" y="5854390"/>
            <a:ext cx="10482146" cy="925551"/>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Q4 For this next question, please think about the impact of COVID-19 and the current restrictions upon your charity’s own service users or other beneficiaries</a:t>
            </a:r>
            <a:r>
              <a:rPr lang="en-GB" sz="1200" dirty="0" smtClean="0">
                <a:solidFill>
                  <a:schemeClr val="bg1">
                    <a:lumMod val="50000"/>
                  </a:schemeClr>
                </a:solidFill>
                <a:latin typeface="Segoe UI" panose="020B0502040204020203" pitchFamily="34" charset="0"/>
                <a:cs typeface="Segoe UI" panose="020B0502040204020203" pitchFamily="34" charset="0"/>
              </a:rPr>
              <a:t>. In </a:t>
            </a:r>
            <a:r>
              <a:rPr lang="en-GB" sz="1200" dirty="0">
                <a:solidFill>
                  <a:schemeClr val="bg1">
                    <a:lumMod val="50000"/>
                  </a:schemeClr>
                </a:solidFill>
                <a:latin typeface="Segoe UI" panose="020B0502040204020203" pitchFamily="34" charset="0"/>
                <a:cs typeface="Segoe UI" panose="020B0502040204020203" pitchFamily="34" charset="0"/>
              </a:rPr>
              <a:t>which of the following ways, if any, have you seen COVID-19 and the current restrictions negatively impact on your charity’s beneficiaries or service users</a:t>
            </a:r>
            <a:r>
              <a:rPr lang="en-GB" sz="1200" dirty="0" smtClean="0">
                <a:solidFill>
                  <a:schemeClr val="bg1">
                    <a:lumMod val="50000"/>
                  </a:schemeClr>
                </a:solidFill>
                <a:latin typeface="Segoe UI" panose="020B0502040204020203" pitchFamily="34" charset="0"/>
                <a:cs typeface="Segoe UI" panose="020B0502040204020203" pitchFamily="34" charset="0"/>
              </a:rPr>
              <a:t>? Please </a:t>
            </a:r>
            <a:r>
              <a:rPr lang="en-GB" sz="1200" dirty="0">
                <a:solidFill>
                  <a:schemeClr val="bg1">
                    <a:lumMod val="50000"/>
                  </a:schemeClr>
                </a:solidFill>
                <a:latin typeface="Segoe UI" panose="020B0502040204020203" pitchFamily="34" charset="0"/>
                <a:cs typeface="Segoe UI" panose="020B0502040204020203" pitchFamily="34" charset="0"/>
              </a:rPr>
              <a:t>select as many as apply</a:t>
            </a:r>
            <a:r>
              <a:rPr lang="en-GB" sz="1200" dirty="0" smtClean="0">
                <a:solidFill>
                  <a:schemeClr val="bg1">
                    <a:lumMod val="50000"/>
                  </a:schemeClr>
                </a:solidFill>
                <a:latin typeface="Segoe UI" panose="020B0502040204020203" pitchFamily="34" charset="0"/>
                <a:cs typeface="Segoe UI" panose="020B0502040204020203" pitchFamily="34" charset="0"/>
              </a:rPr>
              <a:t> N 2,548. Charities selecting not applicable may feel </a:t>
            </a:r>
            <a:r>
              <a:rPr lang="en-GB" sz="1200" dirty="0">
                <a:solidFill>
                  <a:schemeClr val="bg1">
                    <a:lumMod val="50000"/>
                  </a:schemeClr>
                </a:solidFill>
                <a:latin typeface="Segoe UI" panose="020B0502040204020203" pitchFamily="34" charset="0"/>
                <a:cs typeface="Segoe UI" panose="020B0502040204020203" pitchFamily="34" charset="0"/>
              </a:rPr>
              <a:t>this type of question is not suited to the charity’s beneficiaries </a:t>
            </a:r>
            <a:r>
              <a:rPr lang="en-GB" sz="1200" dirty="0" smtClean="0">
                <a:solidFill>
                  <a:schemeClr val="bg1">
                    <a:lumMod val="50000"/>
                  </a:schemeClr>
                </a:solidFill>
                <a:latin typeface="Segoe UI" panose="020B0502040204020203" pitchFamily="34" charset="0"/>
                <a:cs typeface="Segoe UI" panose="020B0502040204020203" pitchFamily="34" charset="0"/>
              </a:rPr>
              <a:t>e.g. the charity’s main purpose may be to manage a facility or service;.</a:t>
            </a:r>
            <a:endParaRPr lang="en-GB" sz="12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08625985"/>
              </p:ext>
            </p:extLst>
          </p:nvPr>
        </p:nvGraphicFramePr>
        <p:xfrm>
          <a:off x="702527" y="1628079"/>
          <a:ext cx="11489473" cy="349033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15</a:t>
            </a:fld>
            <a:endParaRPr lang="en-GB" dirty="0"/>
          </a:p>
        </p:txBody>
      </p:sp>
    </p:spTree>
    <p:extLst>
      <p:ext uri="{BB962C8B-B14F-4D97-AF65-F5344CB8AC3E}">
        <p14:creationId xmlns:p14="http://schemas.microsoft.com/office/powerpoint/2010/main" val="280011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0504" y="0"/>
            <a:ext cx="10515600" cy="1325563"/>
          </a:xfrm>
        </p:spPr>
        <p:txBody>
          <a:bodyPr>
            <a:normAutofit/>
          </a:bodyPr>
          <a:lstStyle/>
          <a:p>
            <a:pPr algn="ctr"/>
            <a:r>
              <a:rPr lang="en-GB" sz="2800" dirty="0" smtClean="0">
                <a:solidFill>
                  <a:schemeClr val="bg1">
                    <a:lumMod val="50000"/>
                  </a:schemeClr>
                </a:solidFill>
              </a:rPr>
              <a:t>IMPACT ON BENEFICIARIES (SUMMARY)</a:t>
            </a:r>
            <a:endParaRPr lang="en-GB" sz="28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3214314"/>
              </p:ext>
            </p:extLst>
          </p:nvPr>
        </p:nvGraphicFramePr>
        <p:xfrm>
          <a:off x="2533781" y="2191504"/>
          <a:ext cx="7324492" cy="230830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
          <p:cNvSpPr txBox="1">
            <a:spLocks noChangeArrowheads="1"/>
          </p:cNvSpPr>
          <p:nvPr/>
        </p:nvSpPr>
        <p:spPr bwMode="auto">
          <a:xfrm>
            <a:off x="1480008" y="5954751"/>
            <a:ext cx="9015148" cy="903249"/>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Q4 For this next question, please think about the impact of COVID-19 and the current restrictions upon your charity’s own service users or other beneficiaries</a:t>
            </a:r>
            <a:r>
              <a:rPr lang="en-GB" sz="1200" dirty="0" smtClean="0">
                <a:solidFill>
                  <a:schemeClr val="bg1">
                    <a:lumMod val="50000"/>
                  </a:schemeClr>
                </a:solidFill>
                <a:latin typeface="Segoe UI" panose="020B0502040204020203" pitchFamily="34" charset="0"/>
                <a:cs typeface="Segoe UI" panose="020B0502040204020203" pitchFamily="34" charset="0"/>
              </a:rPr>
              <a:t>. In </a:t>
            </a:r>
            <a:r>
              <a:rPr lang="en-GB" sz="1200" dirty="0">
                <a:solidFill>
                  <a:schemeClr val="bg1">
                    <a:lumMod val="50000"/>
                  </a:schemeClr>
                </a:solidFill>
                <a:latin typeface="Segoe UI" panose="020B0502040204020203" pitchFamily="34" charset="0"/>
                <a:cs typeface="Segoe UI" panose="020B0502040204020203" pitchFamily="34" charset="0"/>
              </a:rPr>
              <a:t>which of the following ways, if any, have you seen COVID-19 and the current restrictions negatively impact on your charity’s beneficiaries or service users</a:t>
            </a:r>
            <a:r>
              <a:rPr lang="en-GB" sz="1200" dirty="0" smtClean="0">
                <a:solidFill>
                  <a:schemeClr val="bg1">
                    <a:lumMod val="50000"/>
                  </a:schemeClr>
                </a:solidFill>
                <a:latin typeface="Segoe UI" panose="020B0502040204020203" pitchFamily="34" charset="0"/>
                <a:cs typeface="Segoe UI" panose="020B0502040204020203" pitchFamily="34" charset="0"/>
              </a:rPr>
              <a:t>? Please </a:t>
            </a:r>
            <a:r>
              <a:rPr lang="en-GB" sz="1200" dirty="0">
                <a:solidFill>
                  <a:schemeClr val="bg1">
                    <a:lumMod val="50000"/>
                  </a:schemeClr>
                </a:solidFill>
                <a:latin typeface="Segoe UI" panose="020B0502040204020203" pitchFamily="34" charset="0"/>
                <a:cs typeface="Segoe UI" panose="020B0502040204020203" pitchFamily="34" charset="0"/>
              </a:rPr>
              <a:t>select as many as apply</a:t>
            </a:r>
            <a:r>
              <a:rPr lang="en-GB" sz="1200" dirty="0" smtClean="0">
                <a:solidFill>
                  <a:schemeClr val="bg1">
                    <a:lumMod val="50000"/>
                  </a:schemeClr>
                </a:solidFill>
                <a:latin typeface="Segoe UI" panose="020B0502040204020203" pitchFamily="34" charset="0"/>
                <a:cs typeface="Segoe UI" panose="020B0502040204020203" pitchFamily="34" charset="0"/>
              </a:rPr>
              <a:t> N </a:t>
            </a:r>
            <a:r>
              <a:rPr lang="en-GB" sz="1200" dirty="0">
                <a:solidFill>
                  <a:schemeClr val="bg1">
                    <a:lumMod val="50000"/>
                  </a:schemeClr>
                </a:solidFill>
                <a:latin typeface="Segoe UI" panose="020B0502040204020203" pitchFamily="34" charset="0"/>
                <a:cs typeface="Segoe UI" panose="020B0502040204020203" pitchFamily="34" charset="0"/>
              </a:rPr>
              <a:t>2,548. ‘Net’ results show the overall proportion of charities selecting one or more options when similar groups are combined.</a:t>
            </a:r>
          </a:p>
          <a:p>
            <a:pPr algn="ctr"/>
            <a:endParaRPr lang="en-GB" sz="12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16</a:t>
            </a:fld>
            <a:endParaRPr lang="en-GB" dirty="0"/>
          </a:p>
        </p:txBody>
      </p:sp>
    </p:spTree>
    <p:extLst>
      <p:ext uri="{BB962C8B-B14F-4D97-AF65-F5344CB8AC3E}">
        <p14:creationId xmlns:p14="http://schemas.microsoft.com/office/powerpoint/2010/main" val="1047363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827" y="0"/>
            <a:ext cx="10636046" cy="1325563"/>
          </a:xfrm>
        </p:spPr>
        <p:txBody>
          <a:bodyPr>
            <a:normAutofit/>
          </a:bodyPr>
          <a:lstStyle/>
          <a:p>
            <a:pPr algn="ctr"/>
            <a:r>
              <a:rPr lang="en-GB" sz="2800" dirty="0" smtClean="0">
                <a:solidFill>
                  <a:schemeClr val="bg1">
                    <a:lumMod val="50000"/>
                  </a:schemeClr>
                </a:solidFill>
              </a:rPr>
              <a:t>IMPACT ON: DONATIONS &amp; FUNDRAISING </a:t>
            </a:r>
            <a:br>
              <a:rPr lang="en-GB" sz="2800" dirty="0" smtClean="0">
                <a:solidFill>
                  <a:schemeClr val="bg1">
                    <a:lumMod val="50000"/>
                  </a:schemeClr>
                </a:solidFill>
              </a:rPr>
            </a:br>
            <a:r>
              <a:rPr lang="en-GB" sz="2400" dirty="0" smtClean="0">
                <a:solidFill>
                  <a:schemeClr val="bg1">
                    <a:lumMod val="50000"/>
                  </a:schemeClr>
                </a:solidFill>
              </a:rPr>
              <a:t>(89% raise funds this way)</a:t>
            </a:r>
            <a:endParaRPr lang="en-GB" sz="24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05267913"/>
              </p:ext>
            </p:extLst>
          </p:nvPr>
        </p:nvGraphicFramePr>
        <p:xfrm>
          <a:off x="1204331" y="1371600"/>
          <a:ext cx="10727474" cy="487297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06227" y="5829080"/>
            <a:ext cx="9623502" cy="830997"/>
          </a:xfrm>
          <a:prstGeom prst="rect">
            <a:avLst/>
          </a:prstGeom>
        </p:spPr>
        <p:txBody>
          <a:bodyPr wrap="square">
            <a:spAutoFit/>
          </a:bodyPr>
          <a:lstStyle/>
          <a:p>
            <a:pPr algn="ct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Q5a</a:t>
            </a:r>
            <a:r>
              <a:rPr lang="en-GB" sz="1200" dirty="0">
                <a:solidFill>
                  <a:schemeClr val="tx1">
                    <a:lumMod val="65000"/>
                    <a:lumOff val="35000"/>
                  </a:schemeClr>
                </a:solidFill>
                <a:latin typeface="Segoe UI" panose="020B0502040204020203" pitchFamily="34" charset="0"/>
                <a:cs typeface="Segoe UI" panose="020B0502040204020203" pitchFamily="34" charset="0"/>
              </a:rPr>
              <a:t>: What impact do you think COVID-19 and the restrictions have had on the income your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charity </a:t>
            </a:r>
            <a:r>
              <a:rPr lang="en-GB" sz="1200" dirty="0">
                <a:solidFill>
                  <a:schemeClr val="tx1">
                    <a:lumMod val="65000"/>
                    <a:lumOff val="35000"/>
                  </a:schemeClr>
                </a:solidFill>
                <a:latin typeface="Segoe UI" panose="020B0502040204020203" pitchFamily="34" charset="0"/>
                <a:cs typeface="Segoe UI" panose="020B0502040204020203" pitchFamily="34" charset="0"/>
              </a:rPr>
              <a:t>raised in 2020, in terms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of…Donations and fundraising</a:t>
            </a:r>
            <a:r>
              <a:rPr lang="en-GB" sz="1200" dirty="0">
                <a:solidFill>
                  <a:schemeClr val="tx1">
                    <a:lumMod val="65000"/>
                    <a:lumOff val="35000"/>
                  </a:schemeClr>
                </a:solidFill>
                <a:latin typeface="Segoe UI" panose="020B0502040204020203" pitchFamily="34" charset="0"/>
                <a:cs typeface="Segoe UI" panose="020B0502040204020203" pitchFamily="34" charset="0"/>
              </a:rPr>
              <a:t>. N 2,548. Q5b: And thinking forward to 2021, what impact do you think COVID-19 will have on the income you expect your charity to raise, in terms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of… </a:t>
            </a:r>
            <a:r>
              <a:rPr lang="en-GB" sz="1200" dirty="0">
                <a:solidFill>
                  <a:schemeClr val="tx1">
                    <a:lumMod val="65000"/>
                    <a:lumOff val="35000"/>
                  </a:schemeClr>
                </a:solidFill>
                <a:latin typeface="Segoe UI" panose="020B0502040204020203" pitchFamily="34" charset="0"/>
                <a:cs typeface="Segoe UI" panose="020B0502040204020203" pitchFamily="34" charset="0"/>
              </a:rPr>
              <a:t>Donations and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fundraising. </a:t>
            </a:r>
            <a:r>
              <a:rPr lang="en-GB" sz="1200" dirty="0">
                <a:solidFill>
                  <a:schemeClr val="tx1">
                    <a:lumMod val="65000"/>
                    <a:lumOff val="35000"/>
                  </a:schemeClr>
                </a:solidFill>
                <a:latin typeface="Segoe UI" panose="020B0502040204020203" pitchFamily="34" charset="0"/>
                <a:cs typeface="Segoe UI" panose="020B0502040204020203" pitchFamily="34" charset="0"/>
              </a:rPr>
              <a:t>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2,524. Q5c: </a:t>
            </a:r>
            <a:r>
              <a:rPr lang="en-GB" sz="1200" dirty="0">
                <a:solidFill>
                  <a:schemeClr val="tx1">
                    <a:lumMod val="65000"/>
                    <a:lumOff val="35000"/>
                  </a:schemeClr>
                </a:solidFill>
                <a:latin typeface="Segoe UI" panose="020B0502040204020203" pitchFamily="34" charset="0"/>
                <a:cs typeface="Segoe UI" panose="020B0502040204020203" pitchFamily="34" charset="0"/>
              </a:rPr>
              <a:t>Thinking forward to 2022, what impact do you think COVID-19 will have on the revenue you expect your charity to raise, in terms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of</a:t>
            </a:r>
            <a:r>
              <a:rPr lang="en-GB" sz="1200" dirty="0">
                <a:solidFill>
                  <a:schemeClr val="tx1">
                    <a:lumMod val="65000"/>
                    <a:lumOff val="35000"/>
                  </a:schemeClr>
                </a:solidFill>
                <a:latin typeface="Segoe UI" panose="020B0502040204020203" pitchFamily="34" charset="0"/>
                <a:cs typeface="Segoe UI" panose="020B0502040204020203" pitchFamily="34" charset="0"/>
              </a:rPr>
              <a:t>… Donations and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fundraising. N 2,524.</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graphicFrame>
        <p:nvGraphicFramePr>
          <p:cNvPr id="5" name="Content Placeholder 5"/>
          <p:cNvGraphicFramePr>
            <a:graphicFrameLocks/>
          </p:cNvGraphicFramePr>
          <p:nvPr>
            <p:extLst>
              <p:ext uri="{D42A27DB-BD31-4B8C-83A1-F6EECF244321}">
                <p14:modId xmlns:p14="http://schemas.microsoft.com/office/powerpoint/2010/main" val="1003683740"/>
              </p:ext>
            </p:extLst>
          </p:nvPr>
        </p:nvGraphicFramePr>
        <p:xfrm>
          <a:off x="1413599" y="3802566"/>
          <a:ext cx="7708100" cy="2442011"/>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413599" y="1371600"/>
            <a:ext cx="6804850" cy="2667000"/>
            <a:chOff x="1581150" y="1400175"/>
            <a:chExt cx="2619375" cy="2638425"/>
          </a:xfrm>
        </p:grpSpPr>
        <p:sp>
          <p:nvSpPr>
            <p:cNvPr id="9" name="Rectangle 8"/>
            <p:cNvSpPr/>
            <p:nvPr/>
          </p:nvSpPr>
          <p:spPr>
            <a:xfrm>
              <a:off x="1581150" y="1400175"/>
              <a:ext cx="2619375" cy="2175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 name="Straight Arrow Connector 9"/>
            <p:cNvCxnSpPr/>
            <p:nvPr/>
          </p:nvCxnSpPr>
          <p:spPr>
            <a:xfrm>
              <a:off x="2876550" y="3575418"/>
              <a:ext cx="0" cy="463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C9E52129-855D-4E6A-8E0B-4B17F7C9F278}" type="slidenum">
              <a:rPr lang="en-GB" smtClean="0"/>
              <a:pPr/>
              <a:t>17</a:t>
            </a:fld>
            <a:endParaRPr lang="en-GB" dirty="0"/>
          </a:p>
        </p:txBody>
      </p:sp>
      <p:sp>
        <p:nvSpPr>
          <p:cNvPr id="11" name="TextBox 10"/>
          <p:cNvSpPr txBox="1"/>
          <p:nvPr/>
        </p:nvSpPr>
        <p:spPr>
          <a:xfrm>
            <a:off x="0" y="3664065"/>
            <a:ext cx="4626371" cy="307777"/>
          </a:xfrm>
          <a:prstGeom prst="rect">
            <a:avLst/>
          </a:prstGeom>
          <a:noFill/>
        </p:spPr>
        <p:txBody>
          <a:bodyPr wrap="square" rtlCol="0">
            <a:spAutoFit/>
          </a:bodyPr>
          <a:lstStyle/>
          <a:p>
            <a:pPr algn="r"/>
            <a:r>
              <a:rPr lang="en-GB" sz="1400" b="1" dirty="0" smtClean="0">
                <a:solidFill>
                  <a:schemeClr val="accent1"/>
                </a:solidFill>
                <a:latin typeface="Segoe UI" panose="020B0502040204020203" pitchFamily="34" charset="0"/>
                <a:cs typeface="Segoe UI" panose="020B0502040204020203" pitchFamily="34" charset="0"/>
              </a:rPr>
              <a:t>Excluding charities that don’t raise funds in this way</a:t>
            </a:r>
            <a:endParaRPr lang="en-GB" sz="1400" b="1" dirty="0">
              <a:solidFill>
                <a:schemeClr val="accent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349454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7673" y="0"/>
            <a:ext cx="10636046" cy="1325563"/>
          </a:xfrm>
        </p:spPr>
        <p:txBody>
          <a:bodyPr>
            <a:normAutofit/>
          </a:bodyPr>
          <a:lstStyle/>
          <a:p>
            <a:pPr algn="ctr"/>
            <a:r>
              <a:rPr lang="en-GB" sz="2800" dirty="0" smtClean="0">
                <a:solidFill>
                  <a:schemeClr val="bg1">
                    <a:lumMod val="50000"/>
                  </a:schemeClr>
                </a:solidFill>
              </a:rPr>
              <a:t>IMPACT ON: TRADING INCOME </a:t>
            </a:r>
            <a:br>
              <a:rPr lang="en-GB" sz="2800" dirty="0" smtClean="0">
                <a:solidFill>
                  <a:schemeClr val="bg1">
                    <a:lumMod val="50000"/>
                  </a:schemeClr>
                </a:solidFill>
              </a:rPr>
            </a:br>
            <a:r>
              <a:rPr lang="en-GB" sz="2400" dirty="0" smtClean="0">
                <a:solidFill>
                  <a:schemeClr val="bg1">
                    <a:lumMod val="50000"/>
                  </a:schemeClr>
                </a:solidFill>
              </a:rPr>
              <a:t>(71% raise funds this way)</a:t>
            </a:r>
            <a:endParaRPr lang="en-GB" sz="24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18879369"/>
              </p:ext>
            </p:extLst>
          </p:nvPr>
        </p:nvGraphicFramePr>
        <p:xfrm>
          <a:off x="1349129" y="820031"/>
          <a:ext cx="10842871" cy="4745476"/>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06227" y="5829080"/>
            <a:ext cx="9623502" cy="830997"/>
          </a:xfrm>
          <a:prstGeom prst="rect">
            <a:avLst/>
          </a:prstGeom>
        </p:spPr>
        <p:txBody>
          <a:bodyPr wrap="square">
            <a:spAutoFit/>
          </a:bodyPr>
          <a:lstStyle/>
          <a:p>
            <a:pPr algn="ct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Q5a</a:t>
            </a:r>
            <a:r>
              <a:rPr lang="en-GB" sz="1200" dirty="0">
                <a:solidFill>
                  <a:schemeClr val="tx1">
                    <a:lumMod val="65000"/>
                    <a:lumOff val="35000"/>
                  </a:schemeClr>
                </a:solidFill>
                <a:latin typeface="Segoe UI" panose="020B0502040204020203" pitchFamily="34" charset="0"/>
                <a:cs typeface="Segoe UI" panose="020B0502040204020203" pitchFamily="34" charset="0"/>
              </a:rPr>
              <a:t>: What impact do you think COVID-19 and the restrictions have had on the income your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charity </a:t>
            </a:r>
            <a:r>
              <a:rPr lang="en-GB" sz="1200" dirty="0">
                <a:solidFill>
                  <a:schemeClr val="tx1">
                    <a:lumMod val="65000"/>
                    <a:lumOff val="35000"/>
                  </a:schemeClr>
                </a:solidFill>
                <a:latin typeface="Segoe UI" panose="020B0502040204020203" pitchFamily="34" charset="0"/>
                <a:cs typeface="Segoe UI" panose="020B0502040204020203" pitchFamily="34" charset="0"/>
              </a:rPr>
              <a:t>raised in 2020, in terms of… Trading income. 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2,548. </a:t>
            </a:r>
            <a:r>
              <a:rPr lang="en-GB" sz="1200" dirty="0">
                <a:solidFill>
                  <a:schemeClr val="tx1">
                    <a:lumMod val="65000"/>
                    <a:lumOff val="35000"/>
                  </a:schemeClr>
                </a:solidFill>
                <a:latin typeface="Segoe UI" panose="020B0502040204020203" pitchFamily="34" charset="0"/>
                <a:cs typeface="Segoe UI" panose="020B0502040204020203" pitchFamily="34" charset="0"/>
              </a:rPr>
              <a:t>Q5b: And thinking forward to 2021, what impact do you think COVID-19 will have on the income you expect your charity to raise, in terms of…Trading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income. N 2,524. Q5c: </a:t>
            </a:r>
            <a:r>
              <a:rPr lang="en-GB" sz="1200" dirty="0">
                <a:solidFill>
                  <a:schemeClr val="tx1">
                    <a:lumMod val="65000"/>
                    <a:lumOff val="35000"/>
                  </a:schemeClr>
                </a:solidFill>
                <a:latin typeface="Segoe UI" panose="020B0502040204020203" pitchFamily="34" charset="0"/>
                <a:cs typeface="Segoe UI" panose="020B0502040204020203" pitchFamily="34" charset="0"/>
              </a:rPr>
              <a:t>Thinking forward to 2022, what impact do you think COVID-19 will have on the revenue you expect your charity to raise, in terms of…Trading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income. N 2,524.</a:t>
            </a:r>
            <a:endParaRPr lang="en-GB" sz="1200" dirty="0">
              <a:solidFill>
                <a:schemeClr val="tx1">
                  <a:lumMod val="65000"/>
                  <a:lumOff val="35000"/>
                </a:schemeClr>
              </a:solidFill>
              <a:latin typeface="Segoe UI" panose="020B0502040204020203" pitchFamily="34" charset="0"/>
              <a:cs typeface="Segoe UI" panose="020B0502040204020203" pitchFamily="34" charset="0"/>
            </a:endParaRPr>
          </a:p>
        </p:txBody>
      </p:sp>
      <p:graphicFrame>
        <p:nvGraphicFramePr>
          <p:cNvPr id="5" name="Content Placeholder 5"/>
          <p:cNvGraphicFramePr>
            <a:graphicFrameLocks/>
          </p:cNvGraphicFramePr>
          <p:nvPr>
            <p:extLst>
              <p:ext uri="{D42A27DB-BD31-4B8C-83A1-F6EECF244321}">
                <p14:modId xmlns:p14="http://schemas.microsoft.com/office/powerpoint/2010/main" val="4178559766"/>
              </p:ext>
            </p:extLst>
          </p:nvPr>
        </p:nvGraphicFramePr>
        <p:xfrm>
          <a:off x="2027873" y="3153529"/>
          <a:ext cx="7415561" cy="2690185"/>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803539" y="1241487"/>
            <a:ext cx="5874075" cy="2430966"/>
            <a:chOff x="1581150" y="1400175"/>
            <a:chExt cx="2619375" cy="2638425"/>
          </a:xfrm>
        </p:grpSpPr>
        <p:sp>
          <p:nvSpPr>
            <p:cNvPr id="9" name="Rectangle 8"/>
            <p:cNvSpPr/>
            <p:nvPr/>
          </p:nvSpPr>
          <p:spPr>
            <a:xfrm>
              <a:off x="1581150" y="1400175"/>
              <a:ext cx="2619375" cy="2175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0" name="Straight Arrow Connector 9"/>
            <p:cNvCxnSpPr/>
            <p:nvPr/>
          </p:nvCxnSpPr>
          <p:spPr>
            <a:xfrm>
              <a:off x="2876550" y="3575418"/>
              <a:ext cx="0" cy="463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C9E52129-855D-4E6A-8E0B-4B17F7C9F278}" type="slidenum">
              <a:rPr lang="en-GB" smtClean="0"/>
              <a:pPr/>
              <a:t>18</a:t>
            </a:fld>
            <a:endParaRPr lang="en-GB" dirty="0"/>
          </a:p>
        </p:txBody>
      </p:sp>
      <p:sp>
        <p:nvSpPr>
          <p:cNvPr id="11" name="TextBox 10"/>
          <p:cNvSpPr txBox="1"/>
          <p:nvPr/>
        </p:nvSpPr>
        <p:spPr>
          <a:xfrm>
            <a:off x="-150558" y="3355797"/>
            <a:ext cx="4817696"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sz="1400" b="1" dirty="0" smtClean="0">
                <a:solidFill>
                  <a:schemeClr val="accent1"/>
                </a:solidFill>
                <a:latin typeface="Segoe UI" panose="020B0502040204020203" pitchFamily="34" charset="0"/>
                <a:cs typeface="Segoe UI" panose="020B0502040204020203" pitchFamily="34" charset="0"/>
              </a:rPr>
              <a:t>Excluding charities that don’t raise funds in this way</a:t>
            </a:r>
            <a:endParaRPr lang="en-GB" sz="1400" b="1" dirty="0">
              <a:solidFill>
                <a:schemeClr val="accent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1540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130" y="11218"/>
            <a:ext cx="10636046" cy="1325563"/>
          </a:xfrm>
        </p:spPr>
        <p:txBody>
          <a:bodyPr>
            <a:normAutofit/>
          </a:bodyPr>
          <a:lstStyle/>
          <a:p>
            <a:pPr algn="ctr"/>
            <a:r>
              <a:rPr lang="en-GB" sz="2400" dirty="0" smtClean="0">
                <a:solidFill>
                  <a:schemeClr val="bg1">
                    <a:lumMod val="50000"/>
                  </a:schemeClr>
                </a:solidFill>
              </a:rPr>
              <a:t>IMPACT ON: GRANTS AND GOVERNMENT FUNDING</a:t>
            </a:r>
            <a:br>
              <a:rPr lang="en-GB" sz="2400" dirty="0" smtClean="0">
                <a:solidFill>
                  <a:schemeClr val="bg1">
                    <a:lumMod val="50000"/>
                  </a:schemeClr>
                </a:solidFill>
              </a:rPr>
            </a:br>
            <a:r>
              <a:rPr lang="en-GB" sz="2400" dirty="0" smtClean="0">
                <a:solidFill>
                  <a:schemeClr val="bg1">
                    <a:lumMod val="50000"/>
                  </a:schemeClr>
                </a:solidFill>
              </a:rPr>
              <a:t>(66% raise funds this way)</a:t>
            </a:r>
            <a:endParaRPr lang="en-GB" sz="24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96580202"/>
              </p:ext>
            </p:extLst>
          </p:nvPr>
        </p:nvGraphicFramePr>
        <p:xfrm>
          <a:off x="1999955" y="1310082"/>
          <a:ext cx="10069550" cy="4745476"/>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06227" y="5829080"/>
            <a:ext cx="9623502" cy="830997"/>
          </a:xfrm>
          <a:prstGeom prst="rect">
            <a:avLst/>
          </a:prstGeom>
        </p:spPr>
        <p:txBody>
          <a:bodyPr wrap="square">
            <a:spAutoFit/>
          </a:bodyPr>
          <a:lstStyle/>
          <a:p>
            <a:pPr algn="ct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Q5a</a:t>
            </a:r>
            <a:r>
              <a:rPr lang="en-GB" sz="1200" dirty="0">
                <a:solidFill>
                  <a:schemeClr val="tx1">
                    <a:lumMod val="65000"/>
                    <a:lumOff val="35000"/>
                  </a:schemeClr>
                </a:solidFill>
                <a:latin typeface="Segoe UI" panose="020B0502040204020203" pitchFamily="34" charset="0"/>
                <a:cs typeface="Segoe UI" panose="020B0502040204020203" pitchFamily="34" charset="0"/>
              </a:rPr>
              <a:t>: What impact do you think COVID-19 and the restrictions have had on the income your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charity </a:t>
            </a:r>
            <a:r>
              <a:rPr lang="en-GB" sz="1200" dirty="0">
                <a:solidFill>
                  <a:schemeClr val="tx1">
                    <a:lumMod val="65000"/>
                    <a:lumOff val="35000"/>
                  </a:schemeClr>
                </a:solidFill>
                <a:latin typeface="Segoe UI" panose="020B0502040204020203" pitchFamily="34" charset="0"/>
                <a:cs typeface="Segoe UI" panose="020B0502040204020203" pitchFamily="34" charset="0"/>
              </a:rPr>
              <a:t>raised in 2020, in terms of</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….Grants and Government funding. N 2,548. Q5b</a:t>
            </a:r>
            <a:r>
              <a:rPr lang="en-GB" sz="1200" dirty="0">
                <a:solidFill>
                  <a:schemeClr val="tx1">
                    <a:lumMod val="65000"/>
                    <a:lumOff val="35000"/>
                  </a:schemeClr>
                </a:solidFill>
                <a:latin typeface="Segoe UI" panose="020B0502040204020203" pitchFamily="34" charset="0"/>
                <a:cs typeface="Segoe UI" panose="020B0502040204020203" pitchFamily="34" charset="0"/>
              </a:rPr>
              <a:t>: And thinking forward to 2021, what impact do you think COVID-19 will have on the income you expect your charity to raise, in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terms of…. </a:t>
            </a:r>
            <a:r>
              <a:rPr lang="en-GB" sz="1200" dirty="0">
                <a:solidFill>
                  <a:schemeClr val="tx1">
                    <a:lumMod val="65000"/>
                    <a:lumOff val="35000"/>
                  </a:schemeClr>
                </a:solidFill>
                <a:latin typeface="Segoe UI" panose="020B0502040204020203" pitchFamily="34" charset="0"/>
                <a:cs typeface="Segoe UI" panose="020B0502040204020203" pitchFamily="34" charset="0"/>
              </a:rPr>
              <a:t>Grants and Government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funding. </a:t>
            </a:r>
            <a:r>
              <a:rPr lang="en-GB" sz="1200" dirty="0">
                <a:solidFill>
                  <a:schemeClr val="tx1">
                    <a:lumMod val="65000"/>
                    <a:lumOff val="35000"/>
                  </a:schemeClr>
                </a:solidFill>
                <a:latin typeface="Segoe UI" panose="020B0502040204020203" pitchFamily="34" charset="0"/>
                <a:cs typeface="Segoe UI" panose="020B0502040204020203" pitchFamily="34" charset="0"/>
              </a:rPr>
              <a:t>N 2,524.</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Q5c: </a:t>
            </a:r>
            <a:r>
              <a:rPr lang="en-GB" sz="1200" dirty="0">
                <a:solidFill>
                  <a:schemeClr val="tx1">
                    <a:lumMod val="65000"/>
                    <a:lumOff val="35000"/>
                  </a:schemeClr>
                </a:solidFill>
                <a:latin typeface="Segoe UI" panose="020B0502040204020203" pitchFamily="34" charset="0"/>
                <a:cs typeface="Segoe UI" panose="020B0502040204020203" pitchFamily="34" charset="0"/>
              </a:rPr>
              <a:t>Thinking forward to 2022, what impact do you think COVID-19 will have on the revenue you expect your charity to raise, in terms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of… </a:t>
            </a:r>
            <a:r>
              <a:rPr lang="en-GB" sz="1200" dirty="0">
                <a:solidFill>
                  <a:schemeClr val="tx1">
                    <a:lumMod val="65000"/>
                    <a:lumOff val="35000"/>
                  </a:schemeClr>
                </a:solidFill>
                <a:latin typeface="Segoe UI" panose="020B0502040204020203" pitchFamily="34" charset="0"/>
                <a:cs typeface="Segoe UI" panose="020B0502040204020203" pitchFamily="34" charset="0"/>
              </a:rPr>
              <a:t>Grants and Government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funding.</a:t>
            </a:r>
            <a:r>
              <a:rPr lang="en-GB" sz="1200" dirty="0">
                <a:solidFill>
                  <a:schemeClr val="tx1">
                    <a:lumMod val="65000"/>
                    <a:lumOff val="35000"/>
                  </a:schemeClr>
                </a:solidFill>
                <a:latin typeface="Segoe UI" panose="020B0502040204020203" pitchFamily="34" charset="0"/>
                <a:cs typeface="Segoe UI" panose="020B0502040204020203" pitchFamily="34" charset="0"/>
              </a:rPr>
              <a:t> N 2,524.</a:t>
            </a:r>
          </a:p>
        </p:txBody>
      </p:sp>
      <p:graphicFrame>
        <p:nvGraphicFramePr>
          <p:cNvPr id="8" name="Content Placeholder 5"/>
          <p:cNvGraphicFramePr>
            <a:graphicFrameLocks/>
          </p:cNvGraphicFramePr>
          <p:nvPr>
            <p:extLst>
              <p:ext uri="{D42A27DB-BD31-4B8C-83A1-F6EECF244321}">
                <p14:modId xmlns:p14="http://schemas.microsoft.com/office/powerpoint/2010/main" val="921268798"/>
              </p:ext>
            </p:extLst>
          </p:nvPr>
        </p:nvGraphicFramePr>
        <p:xfrm>
          <a:off x="2198070" y="3817324"/>
          <a:ext cx="7228596" cy="2262903"/>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p:cNvGrpSpPr/>
          <p:nvPr/>
        </p:nvGrpSpPr>
        <p:grpSpPr>
          <a:xfrm>
            <a:off x="2082990" y="1400175"/>
            <a:ext cx="4808499" cy="2417149"/>
            <a:chOff x="1854518" y="1400175"/>
            <a:chExt cx="2619375" cy="2638425"/>
          </a:xfrm>
        </p:grpSpPr>
        <p:sp>
          <p:nvSpPr>
            <p:cNvPr id="10" name="Rectangle 9"/>
            <p:cNvSpPr/>
            <p:nvPr/>
          </p:nvSpPr>
          <p:spPr>
            <a:xfrm>
              <a:off x="1854518" y="1400175"/>
              <a:ext cx="2619375" cy="2175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1" name="Straight Arrow Connector 10"/>
            <p:cNvCxnSpPr/>
            <p:nvPr/>
          </p:nvCxnSpPr>
          <p:spPr>
            <a:xfrm>
              <a:off x="2876550" y="3575418"/>
              <a:ext cx="0" cy="463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C9E52129-855D-4E6A-8E0B-4B17F7C9F278}" type="slidenum">
              <a:rPr lang="en-GB" smtClean="0"/>
              <a:pPr/>
              <a:t>19</a:t>
            </a:fld>
            <a:endParaRPr lang="en-GB" dirty="0"/>
          </a:p>
        </p:txBody>
      </p:sp>
      <p:sp>
        <p:nvSpPr>
          <p:cNvPr id="13" name="TextBox 12"/>
          <p:cNvSpPr txBox="1"/>
          <p:nvPr/>
        </p:nvSpPr>
        <p:spPr>
          <a:xfrm>
            <a:off x="-115808" y="3720724"/>
            <a:ext cx="4627756"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sz="1400" b="1" dirty="0" smtClean="0">
                <a:solidFill>
                  <a:schemeClr val="accent1"/>
                </a:solidFill>
                <a:latin typeface="Segoe UI" panose="020B0502040204020203" pitchFamily="34" charset="0"/>
                <a:cs typeface="Segoe UI" panose="020B0502040204020203" pitchFamily="34" charset="0"/>
              </a:rPr>
              <a:t>Excluding charities that don’t raise funds in this way</a:t>
            </a:r>
            <a:endParaRPr lang="en-GB" sz="1400" b="1" dirty="0">
              <a:solidFill>
                <a:schemeClr val="accent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913180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2459" y="0"/>
            <a:ext cx="10587086" cy="1325563"/>
          </a:xfrm>
        </p:spPr>
        <p:txBody>
          <a:bodyPr>
            <a:normAutofit/>
          </a:bodyPr>
          <a:lstStyle/>
          <a:p>
            <a:pPr algn="ctr"/>
            <a:r>
              <a:rPr lang="en-GB" sz="2800" dirty="0">
                <a:solidFill>
                  <a:schemeClr val="bg1">
                    <a:lumMod val="50000"/>
                  </a:schemeClr>
                </a:solidFill>
              </a:rPr>
              <a:t>COVID-19 CHARITY SURVEY NOVEMBER 2020</a:t>
            </a:r>
          </a:p>
        </p:txBody>
      </p:sp>
      <p:sp>
        <p:nvSpPr>
          <p:cNvPr id="4" name="Content Placeholder 3"/>
          <p:cNvSpPr>
            <a:spLocks noGrp="1"/>
          </p:cNvSpPr>
          <p:nvPr>
            <p:ph idx="1"/>
          </p:nvPr>
        </p:nvSpPr>
        <p:spPr>
          <a:xfrm>
            <a:off x="838202" y="1478432"/>
            <a:ext cx="10515600" cy="4351338"/>
          </a:xfrm>
        </p:spPr>
        <p:txBody>
          <a:bodyPr>
            <a:normAutofit/>
          </a:bodyPr>
          <a:lstStyle/>
          <a:p>
            <a:pPr marL="0" indent="0">
              <a:buNone/>
            </a:pPr>
            <a:r>
              <a:rPr lang="en-GB" sz="2400" dirty="0">
                <a:solidFill>
                  <a:schemeClr val="bg1">
                    <a:lumMod val="50000"/>
                  </a:schemeClr>
                </a:solidFill>
              </a:rPr>
              <a:t>INTRODUCTION</a:t>
            </a:r>
          </a:p>
          <a:p>
            <a:pPr marL="0" indent="0">
              <a:buNone/>
            </a:pPr>
            <a:endParaRPr lang="en-GB" sz="1401" dirty="0"/>
          </a:p>
          <a:p>
            <a:pPr marL="0" indent="0">
              <a:buNone/>
            </a:pPr>
            <a:endParaRPr lang="en-GB" sz="1401" dirty="0"/>
          </a:p>
        </p:txBody>
      </p:sp>
      <p:grpSp>
        <p:nvGrpSpPr>
          <p:cNvPr id="5" name="Group 4"/>
          <p:cNvGrpSpPr/>
          <p:nvPr/>
        </p:nvGrpSpPr>
        <p:grpSpPr>
          <a:xfrm>
            <a:off x="947734" y="2124266"/>
            <a:ext cx="3043297" cy="816578"/>
            <a:chOff x="906403" y="1775546"/>
            <a:chExt cx="3043297" cy="816579"/>
          </a:xfrm>
        </p:grpSpPr>
        <p:sp>
          <p:nvSpPr>
            <p:cNvPr id="6" name="Text Box 2"/>
            <p:cNvSpPr txBox="1">
              <a:spLocks noChangeArrowheads="1"/>
            </p:cNvSpPr>
            <p:nvPr/>
          </p:nvSpPr>
          <p:spPr bwMode="auto">
            <a:xfrm>
              <a:off x="906403" y="1775546"/>
              <a:ext cx="3043297" cy="816579"/>
            </a:xfrm>
            <a:prstGeom prst="rect">
              <a:avLst/>
            </a:prstGeom>
            <a:solidFill>
              <a:schemeClr val="bg1">
                <a:lumMod val="95000"/>
              </a:schemeClr>
            </a:solidFill>
            <a:ln w="9525">
              <a:noFill/>
              <a:miter lim="800000"/>
              <a:headEnd/>
              <a:tailEnd/>
            </a:ln>
          </p:spPr>
          <p:txBody>
            <a:bodyPr rot="0" vert="horz" wrap="square" lIns="91440" tIns="45721" rIns="91440" bIns="45721" anchor="t" anchorCtr="0">
              <a:noAutofit/>
            </a:bodyPr>
            <a:lstStyle/>
            <a:p>
              <a:pPr>
                <a:lnSpc>
                  <a:spcPct val="107000"/>
                </a:lnSpc>
              </a:pPr>
              <a:r>
                <a:rPr lang="en-GB" sz="3001" dirty="0" smtClean="0">
                  <a:solidFill>
                    <a:schemeClr val="accent1"/>
                  </a:solidFill>
                  <a:latin typeface="Segoe UI" panose="020B0502040204020203" pitchFamily="34" charset="0"/>
                  <a:ea typeface="Calibri" panose="020F0502020204030204" pitchFamily="34" charset="0"/>
                  <a:cs typeface="Segoe UI" panose="020B0502040204020203" pitchFamily="34" charset="0"/>
                </a:rPr>
                <a:t>25,153</a:t>
              </a:r>
              <a:endParaRPr lang="en-GB" sz="1100" dirty="0">
                <a:solidFill>
                  <a:schemeClr val="accent1"/>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2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Charities on the Scottish Charity Register </a:t>
              </a:r>
            </a:p>
          </p:txBody>
        </p:sp>
        <p:sp>
          <p:nvSpPr>
            <p:cNvPr id="7" name="Rectangle 6"/>
            <p:cNvSpPr/>
            <p:nvPr/>
          </p:nvSpPr>
          <p:spPr>
            <a:xfrm>
              <a:off x="906403" y="1775546"/>
              <a:ext cx="45719" cy="816579"/>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801" dirty="0">
                <a:latin typeface="Segoe UI" panose="020B0502040204020203" pitchFamily="34" charset="0"/>
              </a:endParaRPr>
            </a:p>
          </p:txBody>
        </p:sp>
      </p:grpSp>
      <p:grpSp>
        <p:nvGrpSpPr>
          <p:cNvPr id="8" name="Group 7"/>
          <p:cNvGrpSpPr/>
          <p:nvPr/>
        </p:nvGrpSpPr>
        <p:grpSpPr>
          <a:xfrm>
            <a:off x="952320" y="4376056"/>
            <a:ext cx="3052092" cy="816578"/>
            <a:chOff x="4008731" y="1776877"/>
            <a:chExt cx="3052092" cy="816579"/>
          </a:xfrm>
        </p:grpSpPr>
        <p:sp>
          <p:nvSpPr>
            <p:cNvPr id="9"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1" rIns="91440" bIns="45721" anchor="t" anchorCtr="0">
              <a:noAutofit/>
            </a:bodyPr>
            <a:lstStyle/>
            <a:p>
              <a:pPr>
                <a:lnSpc>
                  <a:spcPct val="107000"/>
                </a:lnSpc>
              </a:pPr>
              <a:r>
                <a:rPr lang="en-GB" sz="3001" dirty="0" smtClean="0">
                  <a:solidFill>
                    <a:schemeClr val="accent4"/>
                  </a:solidFill>
                  <a:latin typeface="Segoe UI" panose="020B0502040204020203" pitchFamily="34" charset="0"/>
                  <a:ea typeface="Calibri" panose="020F0502020204030204" pitchFamily="34" charset="0"/>
                  <a:cs typeface="Segoe UI" panose="020B0502040204020203" pitchFamily="34" charset="0"/>
                </a:rPr>
                <a:t>2,548</a:t>
              </a:r>
              <a:endParaRPr lang="en-GB" sz="1100" dirty="0">
                <a:solidFill>
                  <a:schemeClr val="accent4"/>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2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Valid responses</a:t>
              </a:r>
            </a:p>
          </p:txBody>
        </p:sp>
        <p:sp>
          <p:nvSpPr>
            <p:cNvPr id="10" name="Rectangle 9"/>
            <p:cNvSpPr/>
            <p:nvPr/>
          </p:nvSpPr>
          <p:spPr>
            <a:xfrm>
              <a:off x="4008731" y="1776877"/>
              <a:ext cx="45719" cy="816579"/>
            </a:xfrm>
            <a:prstGeom prst="rect">
              <a:avLst/>
            </a:prstGeom>
            <a:solidFill>
              <a:schemeClr val="accent4"/>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801" dirty="0">
                <a:latin typeface="Segoe UI" panose="020B0502040204020203" pitchFamily="34" charset="0"/>
              </a:endParaRPr>
            </a:p>
          </p:txBody>
        </p:sp>
      </p:grpSp>
      <p:sp>
        <p:nvSpPr>
          <p:cNvPr id="11" name="TextBox 10"/>
          <p:cNvSpPr txBox="1"/>
          <p:nvPr/>
        </p:nvSpPr>
        <p:spPr>
          <a:xfrm>
            <a:off x="4077018" y="2124264"/>
            <a:ext cx="7034325" cy="646331"/>
          </a:xfrm>
          <a:prstGeom prst="rect">
            <a:avLst/>
          </a:prstGeom>
          <a:noFill/>
        </p:spPr>
        <p:txBody>
          <a:bodyPr wrap="square" rtlCol="0">
            <a:spAutoFit/>
          </a:bodyPr>
          <a:lstStyle/>
          <a:p>
            <a:r>
              <a:rPr lang="en-GB" sz="1200" dirty="0">
                <a:solidFill>
                  <a:schemeClr val="accent1"/>
                </a:solidFill>
                <a:latin typeface="Segoe UI" panose="020B0502040204020203" pitchFamily="34" charset="0"/>
                <a:cs typeface="Segoe UI" panose="020B0502040204020203" pitchFamily="34" charset="0"/>
              </a:rPr>
              <a:t>The questionnaire was sent to each principal contact of a registered Scottish Charity (around 21,000 contacts) on </a:t>
            </a:r>
            <a:r>
              <a:rPr lang="en-GB" sz="1200" dirty="0" smtClean="0">
                <a:solidFill>
                  <a:schemeClr val="accent1"/>
                </a:solidFill>
                <a:latin typeface="Segoe UI" panose="020B0502040204020203" pitchFamily="34" charset="0"/>
                <a:cs typeface="Segoe UI" panose="020B0502040204020203" pitchFamily="34" charset="0"/>
              </a:rPr>
              <a:t>3 November 2020</a:t>
            </a:r>
            <a:r>
              <a:rPr lang="en-GB" sz="1200" dirty="0">
                <a:solidFill>
                  <a:schemeClr val="accent1"/>
                </a:solidFill>
                <a:latin typeface="Segoe UI" panose="020B0502040204020203" pitchFamily="34" charset="0"/>
                <a:cs typeface="Segoe UI" panose="020B0502040204020203" pitchFamily="34" charset="0"/>
              </a:rPr>
              <a:t>. Principal contacts for multiple charities were asked to respond on behalf of the charity they knew best. </a:t>
            </a:r>
          </a:p>
        </p:txBody>
      </p:sp>
      <p:sp>
        <p:nvSpPr>
          <p:cNvPr id="12" name="TextBox 11"/>
          <p:cNvSpPr txBox="1"/>
          <p:nvPr/>
        </p:nvSpPr>
        <p:spPr>
          <a:xfrm>
            <a:off x="4077018" y="4307290"/>
            <a:ext cx="7034325" cy="830997"/>
          </a:xfrm>
          <a:prstGeom prst="rect">
            <a:avLst/>
          </a:prstGeom>
          <a:noFill/>
        </p:spPr>
        <p:txBody>
          <a:bodyPr wrap="square" rtlCol="0">
            <a:spAutoFit/>
          </a:bodyPr>
          <a:lstStyle/>
          <a:p>
            <a:r>
              <a:rPr lang="en-GB" sz="1200" dirty="0">
                <a:solidFill>
                  <a:schemeClr val="accent4">
                    <a:lumMod val="75000"/>
                  </a:schemeClr>
                </a:solidFill>
                <a:latin typeface="Segoe UI" panose="020B0502040204020203" pitchFamily="34" charset="0"/>
                <a:cs typeface="Segoe UI" panose="020B0502040204020203" pitchFamily="34" charset="0"/>
              </a:rPr>
              <a:t>The survey was carried out between </a:t>
            </a:r>
            <a:r>
              <a:rPr lang="en-GB" sz="1200" dirty="0" smtClean="0">
                <a:solidFill>
                  <a:schemeClr val="accent4">
                    <a:lumMod val="75000"/>
                  </a:schemeClr>
                </a:solidFill>
                <a:latin typeface="Segoe UI" panose="020B0502040204020203" pitchFamily="34" charset="0"/>
                <a:cs typeface="Segoe UI" panose="020B0502040204020203" pitchFamily="34" charset="0"/>
              </a:rPr>
              <a:t>3 </a:t>
            </a:r>
            <a:r>
              <a:rPr lang="en-GB" sz="1200" dirty="0">
                <a:solidFill>
                  <a:schemeClr val="accent4">
                    <a:lumMod val="75000"/>
                  </a:schemeClr>
                </a:solidFill>
                <a:latin typeface="Segoe UI" panose="020B0502040204020203" pitchFamily="34" charset="0"/>
                <a:cs typeface="Segoe UI" panose="020B0502040204020203" pitchFamily="34" charset="0"/>
              </a:rPr>
              <a:t>and 15 </a:t>
            </a:r>
            <a:r>
              <a:rPr lang="en-GB" sz="1200" dirty="0" smtClean="0">
                <a:solidFill>
                  <a:schemeClr val="accent4">
                    <a:lumMod val="75000"/>
                  </a:schemeClr>
                </a:solidFill>
                <a:latin typeface="Segoe UI" panose="020B0502040204020203" pitchFamily="34" charset="0"/>
                <a:cs typeface="Segoe UI" panose="020B0502040204020203" pitchFamily="34" charset="0"/>
              </a:rPr>
              <a:t>November </a:t>
            </a:r>
            <a:r>
              <a:rPr lang="en-GB" sz="1200" dirty="0">
                <a:solidFill>
                  <a:schemeClr val="accent4">
                    <a:lumMod val="75000"/>
                  </a:schemeClr>
                </a:solidFill>
                <a:latin typeface="Segoe UI" panose="020B0502040204020203" pitchFamily="34" charset="0"/>
                <a:cs typeface="Segoe UI" panose="020B0502040204020203" pitchFamily="34" charset="0"/>
              </a:rPr>
              <a:t>2020. Charities were asked to enter their Scottish charity number if they knew it to allow us to link the survey responses to data on the Scottish charity Register. If </a:t>
            </a:r>
            <a:r>
              <a:rPr lang="en-GB" sz="1200" dirty="0" smtClean="0">
                <a:solidFill>
                  <a:schemeClr val="accent4">
                    <a:lumMod val="75000"/>
                  </a:schemeClr>
                </a:solidFill>
                <a:latin typeface="Segoe UI" panose="020B0502040204020203" pitchFamily="34" charset="0"/>
                <a:cs typeface="Segoe UI" panose="020B0502040204020203" pitchFamily="34" charset="0"/>
              </a:rPr>
              <a:t>a </a:t>
            </a:r>
            <a:r>
              <a:rPr lang="en-GB" sz="1200" dirty="0">
                <a:solidFill>
                  <a:schemeClr val="accent4">
                    <a:lumMod val="75000"/>
                  </a:schemeClr>
                </a:solidFill>
                <a:latin typeface="Segoe UI" panose="020B0502040204020203" pitchFamily="34" charset="0"/>
                <a:cs typeface="Segoe UI" panose="020B0502040204020203" pitchFamily="34" charset="0"/>
              </a:rPr>
              <a:t>Scottish charity number was </a:t>
            </a:r>
            <a:r>
              <a:rPr lang="en-GB" sz="1200" dirty="0" smtClean="0">
                <a:solidFill>
                  <a:schemeClr val="accent4">
                    <a:lumMod val="75000"/>
                  </a:schemeClr>
                </a:solidFill>
                <a:latin typeface="Segoe UI" panose="020B0502040204020203" pitchFamily="34" charset="0"/>
                <a:cs typeface="Segoe UI" panose="020B0502040204020203" pitchFamily="34" charset="0"/>
              </a:rPr>
              <a:t>not entered </a:t>
            </a:r>
            <a:r>
              <a:rPr lang="en-GB" sz="1200" dirty="0">
                <a:solidFill>
                  <a:schemeClr val="accent4">
                    <a:lumMod val="75000"/>
                  </a:schemeClr>
                </a:solidFill>
                <a:latin typeface="Segoe UI" panose="020B0502040204020203" pitchFamily="34" charset="0"/>
                <a:cs typeface="Segoe UI" panose="020B0502040204020203" pitchFamily="34" charset="0"/>
              </a:rPr>
              <a:t>the respondents were asked to complete some additional details.</a:t>
            </a:r>
          </a:p>
        </p:txBody>
      </p:sp>
      <p:grpSp>
        <p:nvGrpSpPr>
          <p:cNvPr id="17" name="Group 16"/>
          <p:cNvGrpSpPr/>
          <p:nvPr/>
        </p:nvGrpSpPr>
        <p:grpSpPr>
          <a:xfrm>
            <a:off x="961492" y="3232213"/>
            <a:ext cx="3052092" cy="816578"/>
            <a:chOff x="4008731" y="1776877"/>
            <a:chExt cx="3052092" cy="816579"/>
          </a:xfrm>
        </p:grpSpPr>
        <p:sp>
          <p:nvSpPr>
            <p:cNvPr id="18"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1" rIns="91440" bIns="45721" anchor="t" anchorCtr="0">
              <a:noAutofit/>
            </a:bodyPr>
            <a:lstStyle/>
            <a:p>
              <a:pPr>
                <a:lnSpc>
                  <a:spcPct val="107000"/>
                </a:lnSpc>
              </a:pPr>
              <a:r>
                <a:rPr lang="en-GB" sz="3001" dirty="0">
                  <a:solidFill>
                    <a:schemeClr val="accent3">
                      <a:lumMod val="75000"/>
                    </a:schemeClr>
                  </a:solidFill>
                  <a:latin typeface="Segoe UI" panose="020B0502040204020203" pitchFamily="34" charset="0"/>
                  <a:ea typeface="Calibri" panose="020F0502020204030204" pitchFamily="34" charset="0"/>
                  <a:cs typeface="Segoe UI" panose="020B0502040204020203" pitchFamily="34" charset="0"/>
                </a:rPr>
                <a:t>Breaking Blue</a:t>
              </a:r>
            </a:p>
            <a:p>
              <a:pPr>
                <a:lnSpc>
                  <a:spcPct val="107000"/>
                </a:lnSpc>
              </a:pPr>
              <a:r>
                <a:rPr lang="en-GB" sz="12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Carried out he research on our behalf</a:t>
              </a:r>
            </a:p>
            <a:p>
              <a:pPr>
                <a:lnSpc>
                  <a:spcPct val="107000"/>
                </a:lnSpc>
              </a:pPr>
              <a:endParaRPr lang="en-GB" sz="1100" dirty="0">
                <a:solidFill>
                  <a:srgbClr val="7030A0"/>
                </a:solidFill>
                <a:latin typeface="Segoe UI" panose="020B0502040204020203" pitchFamily="34" charset="0"/>
                <a:ea typeface="Calibri" panose="020F0502020204030204" pitchFamily="34" charset="0"/>
                <a:cs typeface="Segoe UI" panose="020B0502040204020203" pitchFamily="34" charset="0"/>
              </a:endParaRPr>
            </a:p>
          </p:txBody>
        </p:sp>
        <p:sp>
          <p:nvSpPr>
            <p:cNvPr id="19" name="Rectangle 18"/>
            <p:cNvSpPr/>
            <p:nvPr/>
          </p:nvSpPr>
          <p:spPr>
            <a:xfrm>
              <a:off x="4008731" y="1776877"/>
              <a:ext cx="45719" cy="816579"/>
            </a:xfrm>
            <a:prstGeom prst="rect">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801" dirty="0">
                <a:solidFill>
                  <a:schemeClr val="accent3">
                    <a:lumMod val="75000"/>
                  </a:schemeClr>
                </a:solidFill>
                <a:latin typeface="Segoe UI" panose="020B0502040204020203" pitchFamily="34" charset="0"/>
              </a:endParaRPr>
            </a:p>
          </p:txBody>
        </p:sp>
      </p:grpSp>
      <p:sp>
        <p:nvSpPr>
          <p:cNvPr id="20" name="TextBox 19"/>
          <p:cNvSpPr txBox="1"/>
          <p:nvPr/>
        </p:nvSpPr>
        <p:spPr>
          <a:xfrm>
            <a:off x="4049573" y="3163447"/>
            <a:ext cx="7034325" cy="646331"/>
          </a:xfrm>
          <a:prstGeom prst="rect">
            <a:avLst/>
          </a:prstGeom>
          <a:noFill/>
        </p:spPr>
        <p:txBody>
          <a:bodyPr wrap="square" rtlCol="0">
            <a:spAutoFit/>
          </a:bodyPr>
          <a:lstStyle/>
          <a:p>
            <a:r>
              <a:rPr lang="en-GB" sz="1200" dirty="0">
                <a:solidFill>
                  <a:schemeClr val="accent3">
                    <a:lumMod val="75000"/>
                  </a:schemeClr>
                </a:solidFill>
                <a:latin typeface="Segoe UI" panose="020B0502040204020203" pitchFamily="34" charset="0"/>
                <a:cs typeface="Segoe UI" panose="020B0502040204020203" pitchFamily="34" charset="0"/>
              </a:rPr>
              <a:t>The survey was carried out on our behalf by </a:t>
            </a:r>
            <a:r>
              <a:rPr lang="en-GB" sz="1200" dirty="0">
                <a:solidFill>
                  <a:srgbClr val="72246C"/>
                </a:solidFill>
                <a:latin typeface="Segoe UI" panose="020B0502040204020203" pitchFamily="34" charset="0"/>
                <a:cs typeface="Segoe UI" panose="020B0502040204020203" pitchFamily="34" charset="0"/>
                <a:hlinkClick r:id="rId2"/>
              </a:rPr>
              <a:t>Breaking Blue </a:t>
            </a:r>
            <a:r>
              <a:rPr lang="en-GB" sz="1200" dirty="0">
                <a:solidFill>
                  <a:schemeClr val="accent3">
                    <a:lumMod val="75000"/>
                  </a:schemeClr>
                </a:solidFill>
                <a:latin typeface="Segoe UI" panose="020B0502040204020203" pitchFamily="34" charset="0"/>
                <a:cs typeface="Segoe UI" panose="020B0502040204020203" pitchFamily="34" charset="0"/>
              </a:rPr>
              <a:t>an independent market research agency and member of the</a:t>
            </a:r>
            <a:r>
              <a:rPr lang="en-GB" sz="1200" dirty="0">
                <a:solidFill>
                  <a:srgbClr val="72246C"/>
                </a:solidFill>
                <a:latin typeface="Segoe UI" panose="020B0502040204020203" pitchFamily="34" charset="0"/>
                <a:cs typeface="Segoe UI" panose="020B0502040204020203" pitchFamily="34" charset="0"/>
              </a:rPr>
              <a:t> </a:t>
            </a:r>
            <a:r>
              <a:rPr lang="en-GB" sz="1200" dirty="0">
                <a:solidFill>
                  <a:srgbClr val="72246C"/>
                </a:solidFill>
                <a:latin typeface="Segoe UI" panose="020B0502040204020203" pitchFamily="34" charset="0"/>
                <a:cs typeface="Segoe UI" panose="020B0502040204020203" pitchFamily="34" charset="0"/>
                <a:hlinkClick r:id="rId3"/>
              </a:rPr>
              <a:t>Market Research Society</a:t>
            </a:r>
            <a:r>
              <a:rPr lang="en-GB" sz="1200" dirty="0">
                <a:solidFill>
                  <a:schemeClr val="accent3">
                    <a:lumMod val="75000"/>
                  </a:schemeClr>
                </a:solidFill>
                <a:latin typeface="Segoe UI" panose="020B0502040204020203" pitchFamily="34" charset="0"/>
                <a:cs typeface="Segoe UI" panose="020B0502040204020203" pitchFamily="34" charset="0"/>
              </a:rPr>
              <a:t>. All responses were treated in confidence and in accordance with the Market Research Society’s Code of Conduct.</a:t>
            </a:r>
          </a:p>
        </p:txBody>
      </p:sp>
      <p:sp>
        <p:nvSpPr>
          <p:cNvPr id="3" name="Slide Number Placeholder 2"/>
          <p:cNvSpPr>
            <a:spLocks noGrp="1"/>
          </p:cNvSpPr>
          <p:nvPr>
            <p:ph type="sldNum" sz="quarter" idx="12"/>
          </p:nvPr>
        </p:nvSpPr>
        <p:spPr/>
        <p:txBody>
          <a:bodyPr/>
          <a:lstStyle/>
          <a:p>
            <a:fld id="{C9E52129-855D-4E6A-8E0B-4B17F7C9F278}" type="slidenum">
              <a:rPr lang="en-GB" smtClean="0"/>
              <a:pPr/>
              <a:t>2</a:t>
            </a:fld>
            <a:endParaRPr lang="en-GB" dirty="0"/>
          </a:p>
        </p:txBody>
      </p:sp>
    </p:spTree>
    <p:extLst>
      <p:ext uri="{BB962C8B-B14F-4D97-AF65-F5344CB8AC3E}">
        <p14:creationId xmlns:p14="http://schemas.microsoft.com/office/powerpoint/2010/main" val="30621525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76" y="0"/>
            <a:ext cx="10636046" cy="1325563"/>
          </a:xfrm>
        </p:spPr>
        <p:txBody>
          <a:bodyPr>
            <a:normAutofit/>
          </a:bodyPr>
          <a:lstStyle/>
          <a:p>
            <a:pPr algn="ctr"/>
            <a:r>
              <a:rPr lang="en-GB" sz="2800" dirty="0" smtClean="0">
                <a:solidFill>
                  <a:schemeClr val="bg1">
                    <a:lumMod val="50000"/>
                  </a:schemeClr>
                </a:solidFill>
              </a:rPr>
              <a:t>IMPACT ON: CONTRACTS</a:t>
            </a:r>
            <a:br>
              <a:rPr lang="en-GB" sz="2800" dirty="0" smtClean="0">
                <a:solidFill>
                  <a:schemeClr val="bg1">
                    <a:lumMod val="50000"/>
                  </a:schemeClr>
                </a:solidFill>
              </a:rPr>
            </a:br>
            <a:r>
              <a:rPr lang="en-GB" sz="2400" dirty="0" smtClean="0">
                <a:solidFill>
                  <a:schemeClr val="bg1">
                    <a:lumMod val="50000"/>
                  </a:schemeClr>
                </a:solidFill>
              </a:rPr>
              <a:t>(32% raise funds this way)</a:t>
            </a:r>
            <a:endParaRPr lang="en-GB" sz="24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7829423"/>
              </p:ext>
            </p:extLst>
          </p:nvPr>
        </p:nvGraphicFramePr>
        <p:xfrm>
          <a:off x="2352906" y="1171010"/>
          <a:ext cx="9452685" cy="423484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972773" y="5897104"/>
            <a:ext cx="9623502" cy="830997"/>
          </a:xfrm>
          <a:prstGeom prst="rect">
            <a:avLst/>
          </a:prstGeom>
        </p:spPr>
        <p:txBody>
          <a:bodyPr wrap="square">
            <a:spAutoFit/>
          </a:bodyPr>
          <a:lstStyle/>
          <a:p>
            <a:pPr algn="ct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Q5a</a:t>
            </a:r>
            <a:r>
              <a:rPr lang="en-GB" sz="1200" dirty="0">
                <a:solidFill>
                  <a:schemeClr val="tx1">
                    <a:lumMod val="65000"/>
                    <a:lumOff val="35000"/>
                  </a:schemeClr>
                </a:solidFill>
                <a:latin typeface="Segoe UI" panose="020B0502040204020203" pitchFamily="34" charset="0"/>
                <a:cs typeface="Segoe UI" panose="020B0502040204020203" pitchFamily="34" charset="0"/>
              </a:rPr>
              <a:t>: What impact do you think COVID-19 and the restrictions have had on the income your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charity </a:t>
            </a:r>
            <a:r>
              <a:rPr lang="en-GB" sz="1200" dirty="0">
                <a:solidFill>
                  <a:schemeClr val="tx1">
                    <a:lumMod val="65000"/>
                    <a:lumOff val="35000"/>
                  </a:schemeClr>
                </a:solidFill>
                <a:latin typeface="Segoe UI" panose="020B0502040204020203" pitchFamily="34" charset="0"/>
                <a:cs typeface="Segoe UI" panose="020B0502040204020203" pitchFamily="34" charset="0"/>
              </a:rPr>
              <a:t>raised in 2020, in terms of</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a:t>
            </a:r>
            <a:r>
              <a:rPr lang="en-GB" sz="1200" dirty="0">
                <a:solidFill>
                  <a:schemeClr val="tx1">
                    <a:lumMod val="65000"/>
                    <a:lumOff val="35000"/>
                  </a:schemeClr>
                </a:solidFill>
                <a:latin typeface="Segoe UI" panose="020B0502040204020203" pitchFamily="34" charset="0"/>
                <a:cs typeface="Segoe UI" panose="020B0502040204020203" pitchFamily="34" charset="0"/>
              </a:rPr>
              <a:t>Contracts. N 2,548. Q5b: And thinking forward to 2021, what impact do you think COVID-19 will have on the income you expect your charity to raise, in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terms of…. Contracts. </a:t>
            </a:r>
            <a:r>
              <a:rPr lang="en-GB" sz="1200" dirty="0">
                <a:solidFill>
                  <a:schemeClr val="tx1">
                    <a:lumMod val="65000"/>
                    <a:lumOff val="35000"/>
                  </a:schemeClr>
                </a:solidFill>
                <a:latin typeface="Segoe UI" panose="020B0502040204020203" pitchFamily="34" charset="0"/>
                <a:cs typeface="Segoe UI" panose="020B0502040204020203" pitchFamily="34" charset="0"/>
              </a:rPr>
              <a:t>N 2,524. Q5c</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 </a:t>
            </a:r>
            <a:r>
              <a:rPr lang="en-GB" sz="1200" dirty="0">
                <a:solidFill>
                  <a:schemeClr val="tx1">
                    <a:lumMod val="65000"/>
                    <a:lumOff val="35000"/>
                  </a:schemeClr>
                </a:solidFill>
                <a:latin typeface="Segoe UI" panose="020B0502040204020203" pitchFamily="34" charset="0"/>
                <a:cs typeface="Segoe UI" panose="020B0502040204020203" pitchFamily="34" charset="0"/>
              </a:rPr>
              <a:t>Thinking forward to 2022, what impact do you think COVID-19 will have on the revenue you expect your charity to raise, in terms </a:t>
            </a:r>
            <a:r>
              <a:rPr lang="en-GB" sz="1200" dirty="0" smtClean="0">
                <a:solidFill>
                  <a:schemeClr val="tx1">
                    <a:lumMod val="65000"/>
                    <a:lumOff val="35000"/>
                  </a:schemeClr>
                </a:solidFill>
                <a:latin typeface="Segoe UI" panose="020B0502040204020203" pitchFamily="34" charset="0"/>
                <a:cs typeface="Segoe UI" panose="020B0502040204020203" pitchFamily="34" charset="0"/>
              </a:rPr>
              <a:t>of… </a:t>
            </a:r>
            <a:r>
              <a:rPr lang="en-GB" sz="1200" dirty="0">
                <a:solidFill>
                  <a:schemeClr val="tx1">
                    <a:lumMod val="65000"/>
                    <a:lumOff val="35000"/>
                  </a:schemeClr>
                </a:solidFill>
                <a:latin typeface="Segoe UI" panose="020B0502040204020203" pitchFamily="34" charset="0"/>
                <a:cs typeface="Segoe UI" panose="020B0502040204020203" pitchFamily="34" charset="0"/>
              </a:rPr>
              <a:t>Contracts. N 2,524.</a:t>
            </a:r>
          </a:p>
        </p:txBody>
      </p:sp>
      <p:graphicFrame>
        <p:nvGraphicFramePr>
          <p:cNvPr id="22" name="Content Placeholder 5"/>
          <p:cNvGraphicFramePr>
            <a:graphicFrameLocks/>
          </p:cNvGraphicFramePr>
          <p:nvPr>
            <p:extLst>
              <p:ext uri="{D42A27DB-BD31-4B8C-83A1-F6EECF244321}">
                <p14:modId xmlns:p14="http://schemas.microsoft.com/office/powerpoint/2010/main" val="2203349481"/>
              </p:ext>
            </p:extLst>
          </p:nvPr>
        </p:nvGraphicFramePr>
        <p:xfrm>
          <a:off x="1115122" y="3959258"/>
          <a:ext cx="7906215" cy="2277592"/>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2385291" y="1166887"/>
            <a:ext cx="2619375" cy="2638425"/>
            <a:chOff x="1581150" y="1400175"/>
            <a:chExt cx="2619375" cy="2638425"/>
          </a:xfrm>
        </p:grpSpPr>
        <p:sp>
          <p:nvSpPr>
            <p:cNvPr id="30" name="Rectangle 29"/>
            <p:cNvSpPr/>
            <p:nvPr/>
          </p:nvSpPr>
          <p:spPr>
            <a:xfrm>
              <a:off x="1581150" y="1400175"/>
              <a:ext cx="2619375" cy="21752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2" name="Straight Arrow Connector 31"/>
            <p:cNvCxnSpPr/>
            <p:nvPr/>
          </p:nvCxnSpPr>
          <p:spPr>
            <a:xfrm>
              <a:off x="2876550" y="3575418"/>
              <a:ext cx="0" cy="4631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 name="Slide Number Placeholder 2"/>
          <p:cNvSpPr>
            <a:spLocks noGrp="1"/>
          </p:cNvSpPr>
          <p:nvPr>
            <p:ph type="sldNum" sz="quarter" idx="12"/>
          </p:nvPr>
        </p:nvSpPr>
        <p:spPr/>
        <p:txBody>
          <a:bodyPr/>
          <a:lstStyle/>
          <a:p>
            <a:fld id="{C9E52129-855D-4E6A-8E0B-4B17F7C9F278}" type="slidenum">
              <a:rPr lang="en-GB" smtClean="0"/>
              <a:pPr/>
              <a:t>20</a:t>
            </a:fld>
            <a:endParaRPr lang="en-GB" dirty="0"/>
          </a:p>
        </p:txBody>
      </p:sp>
      <p:sp>
        <p:nvSpPr>
          <p:cNvPr id="11" name="TextBox 10"/>
          <p:cNvSpPr txBox="1"/>
          <p:nvPr/>
        </p:nvSpPr>
        <p:spPr>
          <a:xfrm>
            <a:off x="71413" y="3818833"/>
            <a:ext cx="4627756"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sz="1400" b="1" dirty="0" smtClean="0">
                <a:solidFill>
                  <a:schemeClr val="accent1"/>
                </a:solidFill>
                <a:latin typeface="Segoe UI" panose="020B0502040204020203" pitchFamily="34" charset="0"/>
                <a:cs typeface="Segoe UI" panose="020B0502040204020203" pitchFamily="34" charset="0"/>
              </a:rPr>
              <a:t>Excluding charities that don’t raise funds in this way</a:t>
            </a:r>
            <a:endParaRPr lang="en-GB" sz="1400" b="1" dirty="0">
              <a:solidFill>
                <a:schemeClr val="accent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93154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2364" y="0"/>
            <a:ext cx="7047271" cy="1325563"/>
          </a:xfrm>
        </p:spPr>
        <p:txBody>
          <a:bodyPr>
            <a:normAutofit/>
          </a:bodyPr>
          <a:lstStyle/>
          <a:p>
            <a:pPr algn="ctr"/>
            <a:r>
              <a:rPr lang="en-GB" sz="2800" dirty="0" smtClean="0">
                <a:solidFill>
                  <a:schemeClr val="bg1">
                    <a:lumMod val="50000"/>
                  </a:schemeClr>
                </a:solidFill>
              </a:rPr>
              <a:t>THREAT TO FINANCIAL VIABILITY</a:t>
            </a:r>
            <a:endParaRPr lang="en-GB" sz="2800" dirty="0">
              <a:solidFill>
                <a:schemeClr val="bg1">
                  <a:lumMod val="50000"/>
                </a:schemeClr>
              </a:solidFill>
            </a:endParaRPr>
          </a:p>
        </p:txBody>
      </p:sp>
      <p:sp>
        <p:nvSpPr>
          <p:cNvPr id="7" name="Rectangle 6"/>
          <p:cNvSpPr/>
          <p:nvPr/>
        </p:nvSpPr>
        <p:spPr>
          <a:xfrm>
            <a:off x="1224000" y="6300000"/>
            <a:ext cx="9720000" cy="461665"/>
          </a:xfrm>
          <a:prstGeom prst="rect">
            <a:avLst/>
          </a:prstGeom>
        </p:spPr>
        <p:txBody>
          <a:bodyPr wrap="square">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Q6a. </a:t>
            </a:r>
            <a:r>
              <a:rPr lang="en-GB" sz="1200" dirty="0">
                <a:solidFill>
                  <a:schemeClr val="bg1">
                    <a:lumMod val="50000"/>
                  </a:schemeClr>
                </a:solidFill>
                <a:latin typeface="Segoe UI" panose="020B0502040204020203" pitchFamily="34" charset="0"/>
                <a:cs typeface="Segoe UI" panose="020B0502040204020203" pitchFamily="34" charset="0"/>
              </a:rPr>
              <a:t>How would you rate the threat that COVID-19 and the restrictions more generally pose to your charity’s financial viability in the next...</a:t>
            </a:r>
          </a:p>
          <a:p>
            <a:pPr algn="ctr"/>
            <a:r>
              <a:rPr lang="en-GB" sz="1200" dirty="0" smtClean="0">
                <a:solidFill>
                  <a:schemeClr val="bg1">
                    <a:lumMod val="50000"/>
                  </a:schemeClr>
                </a:solidFill>
                <a:latin typeface="Segoe UI" panose="020B0502040204020203" pitchFamily="34" charset="0"/>
                <a:cs typeface="Segoe UI" panose="020B0502040204020203" pitchFamily="34" charset="0"/>
              </a:rPr>
              <a:t> </a:t>
            </a:r>
            <a:r>
              <a:rPr lang="en-GB" sz="1200" dirty="0">
                <a:solidFill>
                  <a:schemeClr val="bg1">
                    <a:lumMod val="50000"/>
                  </a:schemeClr>
                </a:solidFill>
                <a:latin typeface="Segoe UI" panose="020B0502040204020203" pitchFamily="34" charset="0"/>
                <a:cs typeface="Segoe UI" panose="020B0502040204020203" pitchFamily="34" charset="0"/>
              </a:rPr>
              <a:t>3 </a:t>
            </a:r>
            <a:r>
              <a:rPr lang="en-GB" sz="1200" dirty="0" smtClean="0">
                <a:solidFill>
                  <a:schemeClr val="bg1">
                    <a:lumMod val="50000"/>
                  </a:schemeClr>
                </a:solidFill>
                <a:latin typeface="Segoe UI" panose="020B0502040204020203" pitchFamily="34" charset="0"/>
                <a:cs typeface="Segoe UI" panose="020B0502040204020203" pitchFamily="34" charset="0"/>
              </a:rPr>
              <a:t>months, 6 months, 12 months and 2 years. N 2,524.</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62659484"/>
              </p:ext>
            </p:extLst>
          </p:nvPr>
        </p:nvGraphicFramePr>
        <p:xfrm>
          <a:off x="1080000" y="1440000"/>
          <a:ext cx="10080000" cy="393488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21</a:t>
            </a:fld>
            <a:endParaRPr lang="en-GB" dirty="0"/>
          </a:p>
        </p:txBody>
      </p:sp>
    </p:spTree>
    <p:extLst>
      <p:ext uri="{BB962C8B-B14F-4D97-AF65-F5344CB8AC3E}">
        <p14:creationId xmlns:p14="http://schemas.microsoft.com/office/powerpoint/2010/main" val="1446932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76" y="0"/>
            <a:ext cx="10636045" cy="1325563"/>
          </a:xfrm>
        </p:spPr>
        <p:txBody>
          <a:bodyPr>
            <a:normAutofit/>
          </a:bodyPr>
          <a:lstStyle/>
          <a:p>
            <a:pPr algn="ctr"/>
            <a:r>
              <a:rPr lang="en-GB" sz="2800" dirty="0" smtClean="0">
                <a:solidFill>
                  <a:schemeClr val="bg1">
                    <a:lumMod val="50000"/>
                  </a:schemeClr>
                </a:solidFill>
              </a:rPr>
              <a:t>FINANCIAL THREAT WITHIN THE NEXT 12 MONTHS</a:t>
            </a:r>
            <a:endParaRPr lang="en-GB" sz="28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48661626"/>
              </p:ext>
            </p:extLst>
          </p:nvPr>
        </p:nvGraphicFramePr>
        <p:xfrm>
          <a:off x="1592824" y="1504335"/>
          <a:ext cx="10080000" cy="432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235999" y="6094374"/>
            <a:ext cx="9720000" cy="461665"/>
          </a:xfrm>
          <a:prstGeom prst="rect">
            <a:avLst/>
          </a:prstGeom>
        </p:spPr>
        <p:txBody>
          <a:bodyPr wrap="square">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Q6. </a:t>
            </a:r>
            <a:r>
              <a:rPr lang="en-GB" sz="1200" dirty="0">
                <a:solidFill>
                  <a:schemeClr val="bg1">
                    <a:lumMod val="50000"/>
                  </a:schemeClr>
                </a:solidFill>
                <a:latin typeface="Segoe UI" panose="020B0502040204020203" pitchFamily="34" charset="0"/>
                <a:cs typeface="Segoe UI" panose="020B0502040204020203" pitchFamily="34" charset="0"/>
              </a:rPr>
              <a:t>How would you rate the threat that COVID-19 and the restrictions more generally pose to your charity’s financial viability in the next...</a:t>
            </a:r>
          </a:p>
          <a:p>
            <a:pPr algn="ctr"/>
            <a:r>
              <a:rPr lang="en-GB" sz="1200" dirty="0" smtClean="0">
                <a:solidFill>
                  <a:schemeClr val="bg1">
                    <a:lumMod val="50000"/>
                  </a:schemeClr>
                </a:solidFill>
                <a:latin typeface="Segoe UI" panose="020B0502040204020203" pitchFamily="34" charset="0"/>
                <a:cs typeface="Segoe UI" panose="020B0502040204020203" pitchFamily="34" charset="0"/>
              </a:rPr>
              <a:t> </a:t>
            </a:r>
            <a:r>
              <a:rPr lang="en-GB" sz="1200" dirty="0">
                <a:solidFill>
                  <a:schemeClr val="bg1">
                    <a:lumMod val="50000"/>
                  </a:schemeClr>
                </a:solidFill>
                <a:latin typeface="Segoe UI" panose="020B0502040204020203" pitchFamily="34" charset="0"/>
                <a:cs typeface="Segoe UI" panose="020B0502040204020203" pitchFamily="34" charset="0"/>
              </a:rPr>
              <a:t>3 </a:t>
            </a:r>
            <a:r>
              <a:rPr lang="en-GB" sz="1200" dirty="0" smtClean="0">
                <a:solidFill>
                  <a:schemeClr val="bg1">
                    <a:lumMod val="50000"/>
                  </a:schemeClr>
                </a:solidFill>
                <a:latin typeface="Segoe UI" panose="020B0502040204020203" pitchFamily="34" charset="0"/>
                <a:cs typeface="Segoe UI" panose="020B0502040204020203" pitchFamily="34" charset="0"/>
              </a:rPr>
              <a:t>months, 6 months, 12 months and 2 years. </a:t>
            </a:r>
            <a:r>
              <a:rPr lang="en-GB" sz="1200" dirty="0">
                <a:solidFill>
                  <a:schemeClr val="bg1">
                    <a:lumMod val="50000"/>
                  </a:schemeClr>
                </a:solidFill>
                <a:latin typeface="Segoe UI" panose="020B0502040204020203" pitchFamily="34" charset="0"/>
                <a:cs typeface="Segoe UI" panose="020B0502040204020203" pitchFamily="34" charset="0"/>
              </a:rPr>
              <a:t>Financial threat within the next </a:t>
            </a:r>
            <a:r>
              <a:rPr lang="en-GB" sz="1200" dirty="0" smtClean="0">
                <a:solidFill>
                  <a:schemeClr val="bg1">
                    <a:lumMod val="50000"/>
                  </a:schemeClr>
                </a:solidFill>
                <a:latin typeface="Segoe UI" panose="020B0502040204020203" pitchFamily="34" charset="0"/>
                <a:cs typeface="Segoe UI" panose="020B0502040204020203" pitchFamily="34" charset="0"/>
              </a:rPr>
              <a:t>12 months. May N 4,827. November N 2,524. </a:t>
            </a:r>
            <a:endParaRPr lang="en-GB" sz="1200" dirty="0">
              <a:solidFill>
                <a:schemeClr val="accent2"/>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22</a:t>
            </a:fld>
            <a:endParaRPr lang="en-GB" dirty="0"/>
          </a:p>
        </p:txBody>
      </p:sp>
    </p:spTree>
    <p:extLst>
      <p:ext uri="{BB962C8B-B14F-4D97-AF65-F5344CB8AC3E}">
        <p14:creationId xmlns:p14="http://schemas.microsoft.com/office/powerpoint/2010/main" val="363799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7504" y="0"/>
            <a:ext cx="6479458" cy="1325563"/>
          </a:xfrm>
        </p:spPr>
        <p:txBody>
          <a:bodyPr>
            <a:normAutofit/>
          </a:bodyPr>
          <a:lstStyle/>
          <a:p>
            <a:pPr algn="ctr"/>
            <a:r>
              <a:rPr lang="en-GB" sz="2800" dirty="0">
                <a:solidFill>
                  <a:schemeClr val="bg1">
                    <a:lumMod val="50000"/>
                  </a:schemeClr>
                </a:solidFill>
              </a:rPr>
              <a:t>IMPACT ON FUTURE POSITION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0356406"/>
              </p:ext>
            </p:extLst>
          </p:nvPr>
        </p:nvGraphicFramePr>
        <p:xfrm>
          <a:off x="1191512" y="1440001"/>
          <a:ext cx="10080000" cy="48600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096297" y="6300001"/>
            <a:ext cx="9561872" cy="461665"/>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Q6b And, thinking about your charity’s ability to do its work, which of the following best represents the position you feel your charity will be in, in the next</a:t>
            </a:r>
            <a:r>
              <a:rPr lang="en-GB" sz="1200" dirty="0" smtClean="0">
                <a:solidFill>
                  <a:schemeClr val="bg1">
                    <a:lumMod val="50000"/>
                  </a:schemeClr>
                </a:solidFill>
                <a:latin typeface="Segoe UI" panose="020B0502040204020203" pitchFamily="34" charset="0"/>
                <a:cs typeface="Segoe UI" panose="020B0502040204020203" pitchFamily="34" charset="0"/>
              </a:rPr>
              <a:t>… 3 months, 6 months, 12 months, 2 years. N 2,524.</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23</a:t>
            </a:fld>
            <a:endParaRPr lang="en-GB" dirty="0"/>
          </a:p>
        </p:txBody>
      </p:sp>
    </p:spTree>
    <p:extLst>
      <p:ext uri="{BB962C8B-B14F-4D97-AF65-F5344CB8AC3E}">
        <p14:creationId xmlns:p14="http://schemas.microsoft.com/office/powerpoint/2010/main" val="40959873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1555" y="0"/>
            <a:ext cx="8278761" cy="1325563"/>
          </a:xfrm>
        </p:spPr>
        <p:txBody>
          <a:bodyPr>
            <a:normAutofit/>
          </a:bodyPr>
          <a:lstStyle/>
          <a:p>
            <a:pPr algn="ctr"/>
            <a:r>
              <a:rPr lang="en-GB" sz="2800" dirty="0">
                <a:solidFill>
                  <a:schemeClr val="bg1">
                    <a:lumMod val="50000"/>
                  </a:schemeClr>
                </a:solidFill>
              </a:rPr>
              <a:t>IMPACT ON FUTURE POSITION (SUMMARY)</a:t>
            </a:r>
          </a:p>
        </p:txBody>
      </p:sp>
      <p:graphicFrame>
        <p:nvGraphicFramePr>
          <p:cNvPr id="5" name="Content Placeholder 5"/>
          <p:cNvGraphicFramePr>
            <a:graphicFrameLocks/>
          </p:cNvGraphicFramePr>
          <p:nvPr>
            <p:extLst>
              <p:ext uri="{D42A27DB-BD31-4B8C-83A1-F6EECF244321}">
                <p14:modId xmlns:p14="http://schemas.microsoft.com/office/powerpoint/2010/main" val="331160978"/>
              </p:ext>
            </p:extLst>
          </p:nvPr>
        </p:nvGraphicFramePr>
        <p:xfrm>
          <a:off x="2572331" y="1325563"/>
          <a:ext cx="6147922" cy="405731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80000" y="6061360"/>
            <a:ext cx="9561872" cy="461665"/>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Q6b And, thinking about your charity’s ability to do its work, which of the following best represents the position you feel your charity will be in, in the next</a:t>
            </a:r>
            <a:r>
              <a:rPr lang="en-GB" sz="1200" dirty="0" smtClean="0">
                <a:solidFill>
                  <a:schemeClr val="bg1">
                    <a:lumMod val="50000"/>
                  </a:schemeClr>
                </a:solidFill>
                <a:latin typeface="Segoe UI" panose="020B0502040204020203" pitchFamily="34" charset="0"/>
                <a:cs typeface="Segoe UI" panose="020B0502040204020203" pitchFamily="34" charset="0"/>
              </a:rPr>
              <a:t>… 3 months, 6 months, 12 months, 2 years. Unable to operate at some point in the next 2 years. N 2,524.</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24</a:t>
            </a:fld>
            <a:endParaRPr lang="en-GB" dirty="0"/>
          </a:p>
        </p:txBody>
      </p:sp>
    </p:spTree>
    <p:extLst>
      <p:ext uri="{BB962C8B-B14F-4D97-AF65-F5344CB8AC3E}">
        <p14:creationId xmlns:p14="http://schemas.microsoft.com/office/powerpoint/2010/main" val="42819516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716" y="390376"/>
            <a:ext cx="6774118" cy="1325563"/>
          </a:xfrm>
        </p:spPr>
        <p:txBody>
          <a:bodyPr>
            <a:normAutofit/>
          </a:bodyPr>
          <a:lstStyle/>
          <a:p>
            <a:pPr algn="ctr"/>
            <a:r>
              <a:rPr lang="en-GB" sz="2400" dirty="0" smtClean="0">
                <a:solidFill>
                  <a:schemeClr val="tx1">
                    <a:lumMod val="65000"/>
                    <a:lumOff val="35000"/>
                  </a:schemeClr>
                </a:solidFill>
              </a:rPr>
              <a:t>FUNDRAISING METHODS USED</a:t>
            </a:r>
            <a:endParaRPr lang="en-GB" sz="2400" dirty="0">
              <a:solidFill>
                <a:schemeClr val="tx1">
                  <a:lumMod val="65000"/>
                  <a:lumOff val="35000"/>
                </a:schemeClr>
              </a:solidFill>
            </a:endParaRPr>
          </a:p>
        </p:txBody>
      </p:sp>
      <p:sp>
        <p:nvSpPr>
          <p:cNvPr id="9" name="Rectangle 8"/>
          <p:cNvSpPr/>
          <p:nvPr/>
        </p:nvSpPr>
        <p:spPr>
          <a:xfrm>
            <a:off x="936000" y="6300000"/>
            <a:ext cx="9720000" cy="461665"/>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Q6c Thinking about the following methods of fundraising, has your charity increased or decreased its efforts to generate income in this way, since June 2020</a:t>
            </a:r>
            <a:r>
              <a:rPr lang="en-GB" sz="1200" dirty="0" smtClean="0">
                <a:solidFill>
                  <a:schemeClr val="bg1">
                    <a:lumMod val="50000"/>
                  </a:schemeClr>
                </a:solidFill>
                <a:latin typeface="Segoe UI" panose="020B0502040204020203" pitchFamily="34" charset="0"/>
                <a:cs typeface="Segoe UI" panose="020B0502040204020203" pitchFamily="34" charset="0"/>
              </a:rPr>
              <a:t>? N 2,548.</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18453883"/>
              </p:ext>
            </p:extLst>
          </p:nvPr>
        </p:nvGraphicFramePr>
        <p:xfrm>
          <a:off x="724975" y="1502238"/>
          <a:ext cx="10515600" cy="453057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25</a:t>
            </a:fld>
            <a:endParaRPr lang="en-GB" dirty="0"/>
          </a:p>
        </p:txBody>
      </p:sp>
    </p:spTree>
    <p:extLst>
      <p:ext uri="{BB962C8B-B14F-4D97-AF65-F5344CB8AC3E}">
        <p14:creationId xmlns:p14="http://schemas.microsoft.com/office/powerpoint/2010/main" val="3075004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299" y="0"/>
            <a:ext cx="8069344" cy="1325563"/>
          </a:xfrm>
        </p:spPr>
        <p:txBody>
          <a:bodyPr>
            <a:normAutofit/>
          </a:bodyPr>
          <a:lstStyle/>
          <a:p>
            <a:pPr algn="ctr"/>
            <a:r>
              <a:rPr lang="en-GB" sz="2800" dirty="0" smtClean="0">
                <a:solidFill>
                  <a:schemeClr val="bg1">
                    <a:lumMod val="50000"/>
                  </a:schemeClr>
                </a:solidFill>
              </a:rPr>
              <a:t>FUNDRAISING METHODS USED </a:t>
            </a:r>
            <a:br>
              <a:rPr lang="en-GB" sz="2800" dirty="0" smtClean="0">
                <a:solidFill>
                  <a:schemeClr val="bg1">
                    <a:lumMod val="50000"/>
                  </a:schemeClr>
                </a:solidFill>
              </a:rPr>
            </a:br>
            <a:r>
              <a:rPr lang="en-GB" sz="2000" dirty="0" smtClean="0">
                <a:solidFill>
                  <a:schemeClr val="bg1">
                    <a:lumMod val="50000"/>
                  </a:schemeClr>
                </a:solidFill>
              </a:rPr>
              <a:t>(EXCLUDING THOSE NOT USING THAT METHOD TO RAISE FUNDS)</a:t>
            </a:r>
            <a:endParaRPr lang="en-GB" sz="20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5170780"/>
              </p:ext>
            </p:extLst>
          </p:nvPr>
        </p:nvGraphicFramePr>
        <p:xfrm>
          <a:off x="936000" y="1301517"/>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936000" y="6300000"/>
            <a:ext cx="9720000" cy="461665"/>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Q6c Thinking about the following methods of fundraising, has your charity increased or decreased its efforts to generate income in this way, since June 2020</a:t>
            </a:r>
            <a:r>
              <a:rPr lang="en-GB" sz="1200" dirty="0" smtClean="0">
                <a:solidFill>
                  <a:schemeClr val="bg1">
                    <a:lumMod val="50000"/>
                  </a:schemeClr>
                </a:solidFill>
                <a:latin typeface="Segoe UI" panose="020B0502040204020203" pitchFamily="34" charset="0"/>
                <a:cs typeface="Segoe UI" panose="020B0502040204020203" pitchFamily="34" charset="0"/>
              </a:rPr>
              <a:t>? N 2,548.</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26</a:t>
            </a:fld>
            <a:endParaRPr lang="en-GB" dirty="0"/>
          </a:p>
        </p:txBody>
      </p:sp>
    </p:spTree>
    <p:extLst>
      <p:ext uri="{BB962C8B-B14F-4D97-AF65-F5344CB8AC3E}">
        <p14:creationId xmlns:p14="http://schemas.microsoft.com/office/powerpoint/2010/main" val="513429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810" y="0"/>
            <a:ext cx="9188605" cy="1325563"/>
          </a:xfrm>
        </p:spPr>
        <p:txBody>
          <a:bodyPr>
            <a:normAutofit/>
          </a:bodyPr>
          <a:lstStyle/>
          <a:p>
            <a:pPr algn="ctr"/>
            <a:r>
              <a:rPr lang="en-GB" sz="2800" dirty="0" smtClean="0">
                <a:solidFill>
                  <a:schemeClr val="bg1">
                    <a:lumMod val="50000"/>
                  </a:schemeClr>
                </a:solidFill>
              </a:rPr>
              <a:t>ADDITIONAL FUNDING SUPPORT</a:t>
            </a:r>
            <a:endParaRPr lang="en-GB" sz="28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24348630"/>
              </p:ext>
            </p:extLst>
          </p:nvPr>
        </p:nvGraphicFramePr>
        <p:xfrm>
          <a:off x="321717" y="880288"/>
          <a:ext cx="10573024" cy="5519854"/>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a:xfrm>
            <a:off x="1134792" y="6076977"/>
            <a:ext cx="9514623" cy="646331"/>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Q7a For each of the following types of additional funding support, which if any, have you already used since the start of the pandemic and which do you think would be useful to you in future</a:t>
            </a:r>
            <a:r>
              <a:rPr lang="en-GB" sz="1200" dirty="0" smtClean="0">
                <a:solidFill>
                  <a:schemeClr val="bg1">
                    <a:lumMod val="50000"/>
                  </a:schemeClr>
                </a:solidFill>
                <a:latin typeface="Segoe UI" panose="020B0502040204020203" pitchFamily="34" charset="0"/>
                <a:cs typeface="Segoe UI" panose="020B0502040204020203" pitchFamily="34" charset="0"/>
              </a:rPr>
              <a:t>? If </a:t>
            </a:r>
            <a:r>
              <a:rPr lang="en-GB" sz="1200" dirty="0">
                <a:solidFill>
                  <a:schemeClr val="bg1">
                    <a:lumMod val="50000"/>
                  </a:schemeClr>
                </a:solidFill>
                <a:latin typeface="Segoe UI" panose="020B0502040204020203" pitchFamily="34" charset="0"/>
                <a:cs typeface="Segoe UI" panose="020B0502040204020203" pitchFamily="34" charset="0"/>
              </a:rPr>
              <a:t>you have already used a type of funding and feel that it would be useful again in future, please select both options</a:t>
            </a:r>
            <a:r>
              <a:rPr lang="en-GB" sz="1200" dirty="0" smtClean="0">
                <a:solidFill>
                  <a:schemeClr val="bg1">
                    <a:lumMod val="50000"/>
                  </a:schemeClr>
                </a:solidFill>
                <a:latin typeface="Segoe UI" panose="020B0502040204020203" pitchFamily="34" charset="0"/>
                <a:cs typeface="Segoe UI" panose="020B0502040204020203" pitchFamily="34" charset="0"/>
              </a:rPr>
              <a:t>. N 2,320.</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27</a:t>
            </a:fld>
            <a:endParaRPr lang="en-GB" dirty="0"/>
          </a:p>
        </p:txBody>
      </p:sp>
    </p:spTree>
    <p:extLst>
      <p:ext uri="{BB962C8B-B14F-4D97-AF65-F5344CB8AC3E}">
        <p14:creationId xmlns:p14="http://schemas.microsoft.com/office/powerpoint/2010/main" val="468133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1547" y="0"/>
            <a:ext cx="5456903" cy="1325563"/>
          </a:xfrm>
        </p:spPr>
        <p:txBody>
          <a:bodyPr>
            <a:normAutofit/>
          </a:bodyPr>
          <a:lstStyle/>
          <a:p>
            <a:pPr algn="ctr"/>
            <a:r>
              <a:rPr lang="en-GB" sz="2800" dirty="0">
                <a:solidFill>
                  <a:schemeClr val="bg1">
                    <a:lumMod val="50000"/>
                  </a:schemeClr>
                </a:solidFill>
              </a:rPr>
              <a:t>NON-FUNDING SUPPORT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15205154"/>
              </p:ext>
            </p:extLst>
          </p:nvPr>
        </p:nvGraphicFramePr>
        <p:xfrm>
          <a:off x="1079999" y="802888"/>
          <a:ext cx="10080000" cy="5162577"/>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996848" y="6109045"/>
            <a:ext cx="9720000" cy="646331"/>
          </a:xfrm>
          <a:prstGeom prst="rect">
            <a:avLst/>
          </a:prstGeom>
        </p:spPr>
        <p:txBody>
          <a:bodyPr wrap="square">
            <a:sp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Q7b For each of the following types of support, which if any, have you already used since the start of the pandemic and which do you think would be useful to you in future</a:t>
            </a:r>
            <a:r>
              <a:rPr lang="en-GB" sz="1200" dirty="0" smtClean="0">
                <a:solidFill>
                  <a:schemeClr val="bg1">
                    <a:lumMod val="50000"/>
                  </a:schemeClr>
                </a:solidFill>
                <a:latin typeface="Segoe UI" panose="020B0502040204020203" pitchFamily="34" charset="0"/>
                <a:cs typeface="Segoe UI" panose="020B0502040204020203" pitchFamily="34" charset="0"/>
              </a:rPr>
              <a:t>? If </a:t>
            </a:r>
            <a:r>
              <a:rPr lang="en-GB" sz="1200" dirty="0">
                <a:solidFill>
                  <a:schemeClr val="bg1">
                    <a:lumMod val="50000"/>
                  </a:schemeClr>
                </a:solidFill>
                <a:latin typeface="Segoe UI" panose="020B0502040204020203" pitchFamily="34" charset="0"/>
                <a:cs typeface="Segoe UI" panose="020B0502040204020203" pitchFamily="34" charset="0"/>
              </a:rPr>
              <a:t>you have already used a type of support and feel that it would be useful again in future, please select both options</a:t>
            </a:r>
            <a:r>
              <a:rPr lang="en-GB" sz="1200" dirty="0" smtClean="0">
                <a:solidFill>
                  <a:schemeClr val="bg1">
                    <a:lumMod val="50000"/>
                  </a:schemeClr>
                </a:solidFill>
                <a:latin typeface="Segoe UI" panose="020B0502040204020203" pitchFamily="34" charset="0"/>
                <a:cs typeface="Segoe UI" panose="020B0502040204020203" pitchFamily="34" charset="0"/>
              </a:rPr>
              <a:t>. N 2,320.</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2"/>
          </p:nvPr>
        </p:nvSpPr>
        <p:spPr/>
        <p:txBody>
          <a:bodyPr/>
          <a:lstStyle/>
          <a:p>
            <a:fld id="{C9E52129-855D-4E6A-8E0B-4B17F7C9F278}" type="slidenum">
              <a:rPr lang="en-GB" smtClean="0"/>
              <a:pPr/>
              <a:t>28</a:t>
            </a:fld>
            <a:endParaRPr lang="en-GB" dirty="0"/>
          </a:p>
        </p:txBody>
      </p:sp>
    </p:spTree>
    <p:extLst>
      <p:ext uri="{BB962C8B-B14F-4D97-AF65-F5344CB8AC3E}">
        <p14:creationId xmlns:p14="http://schemas.microsoft.com/office/powerpoint/2010/main" val="16214132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654529739"/>
              </p:ext>
            </p:extLst>
          </p:nvPr>
        </p:nvGraphicFramePr>
        <p:xfrm>
          <a:off x="1830378" y="1368893"/>
          <a:ext cx="8913596" cy="468562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971082" y="6101184"/>
            <a:ext cx="8075595"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Q10 How long has your charity been established? Respondents N 2,548. Scottish Charity Register 25,153</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TextBox 1"/>
          <p:cNvSpPr txBox="1"/>
          <p:nvPr/>
        </p:nvSpPr>
        <p:spPr>
          <a:xfrm>
            <a:off x="3821437" y="338237"/>
            <a:ext cx="4931478" cy="523220"/>
          </a:xfrm>
          <a:prstGeom prst="rect">
            <a:avLst/>
          </a:prstGeom>
          <a:noFill/>
        </p:spPr>
        <p:txBody>
          <a:bodyPr wrap="none" rtlCol="0">
            <a:spAutoFit/>
          </a:bodyPr>
          <a:lstStyle/>
          <a:p>
            <a:r>
              <a:rPr lang="en-GB" sz="2800" dirty="0" smtClean="0">
                <a:solidFill>
                  <a:schemeClr val="bg1">
                    <a:lumMod val="50000"/>
                  </a:schemeClr>
                </a:solidFill>
                <a:latin typeface="Segoe UI" panose="020B0502040204020203" pitchFamily="34" charset="0"/>
                <a:cs typeface="Segoe UI" panose="020B0502040204020203" pitchFamily="34" charset="0"/>
              </a:rPr>
              <a:t>RESPONDENTS: CHARITY AGE</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29</a:t>
            </a:fld>
            <a:endParaRPr lang="en-GB" dirty="0"/>
          </a:p>
        </p:txBody>
      </p:sp>
    </p:spTree>
    <p:extLst>
      <p:ext uri="{BB962C8B-B14F-4D97-AF65-F5344CB8AC3E}">
        <p14:creationId xmlns:p14="http://schemas.microsoft.com/office/powerpoint/2010/main" val="1024845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6493" y="0"/>
            <a:ext cx="8295193" cy="1325563"/>
          </a:xfrm>
        </p:spPr>
        <p:txBody>
          <a:bodyPr>
            <a:normAutofit/>
          </a:bodyPr>
          <a:lstStyle/>
          <a:p>
            <a:pPr algn="ctr"/>
            <a:r>
              <a:rPr lang="en-GB" sz="2800" dirty="0">
                <a:solidFill>
                  <a:schemeClr val="bg1">
                    <a:lumMod val="50000"/>
                  </a:schemeClr>
                </a:solidFill>
              </a:rPr>
              <a:t>HOW ARE CHARITIES BEING AFFECTED?</a:t>
            </a:r>
          </a:p>
        </p:txBody>
      </p:sp>
      <p:sp>
        <p:nvSpPr>
          <p:cNvPr id="14" name="Text Box 2"/>
          <p:cNvSpPr txBox="1">
            <a:spLocks noChangeArrowheads="1"/>
          </p:cNvSpPr>
          <p:nvPr/>
        </p:nvSpPr>
        <p:spPr bwMode="auto">
          <a:xfrm>
            <a:off x="914399" y="6363263"/>
            <a:ext cx="9612351" cy="484542"/>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Q1 In which of the following ways, if any, is your charity currently being affected by COVID-19 and the restrictions more generally? Please select as many as apply. N 2,548</a:t>
            </a:r>
          </a:p>
        </p:txBody>
      </p:sp>
      <p:graphicFrame>
        <p:nvGraphicFramePr>
          <p:cNvPr id="11" name="Chart 10"/>
          <p:cNvGraphicFramePr/>
          <p:nvPr>
            <p:extLst>
              <p:ext uri="{D42A27DB-BD31-4B8C-83A1-F6EECF244321}">
                <p14:modId xmlns:p14="http://schemas.microsoft.com/office/powerpoint/2010/main" val="3539229245"/>
              </p:ext>
            </p:extLst>
          </p:nvPr>
        </p:nvGraphicFramePr>
        <p:xfrm>
          <a:off x="350402" y="1137425"/>
          <a:ext cx="5688000" cy="18287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4144663472"/>
              </p:ext>
            </p:extLst>
          </p:nvPr>
        </p:nvGraphicFramePr>
        <p:xfrm>
          <a:off x="5110970" y="1137425"/>
          <a:ext cx="5688000" cy="31510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extLst>
              <p:ext uri="{D42A27DB-BD31-4B8C-83A1-F6EECF244321}">
                <p14:modId xmlns:p14="http://schemas.microsoft.com/office/powerpoint/2010/main" val="3178349870"/>
              </p:ext>
            </p:extLst>
          </p:nvPr>
        </p:nvGraphicFramePr>
        <p:xfrm>
          <a:off x="246090" y="3451607"/>
          <a:ext cx="5688000" cy="269461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extLst>
              <p:ext uri="{D42A27DB-BD31-4B8C-83A1-F6EECF244321}">
                <p14:modId xmlns:p14="http://schemas.microsoft.com/office/powerpoint/2010/main" val="2773894377"/>
              </p:ext>
            </p:extLst>
          </p:nvPr>
        </p:nvGraphicFramePr>
        <p:xfrm>
          <a:off x="5255936" y="4194063"/>
          <a:ext cx="5688000" cy="1693800"/>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3</a:t>
            </a:fld>
            <a:endParaRPr lang="en-GB" dirty="0"/>
          </a:p>
        </p:txBody>
      </p:sp>
    </p:spTree>
    <p:extLst>
      <p:ext uri="{BB962C8B-B14F-4D97-AF65-F5344CB8AC3E}">
        <p14:creationId xmlns:p14="http://schemas.microsoft.com/office/powerpoint/2010/main" val="30940179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11842863"/>
              </p:ext>
            </p:extLst>
          </p:nvPr>
        </p:nvGraphicFramePr>
        <p:xfrm>
          <a:off x="1761893" y="1012590"/>
          <a:ext cx="8798312" cy="488850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6039629"/>
            <a:ext cx="12192000"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Q10b What is your charity’s legal form?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3738751" y="350836"/>
            <a:ext cx="4844596" cy="523220"/>
          </a:xfrm>
          <a:prstGeom prst="rect">
            <a:avLst/>
          </a:prstGeom>
          <a:noFill/>
        </p:spPr>
        <p:txBody>
          <a:bodyPr wrap="none" rtlCol="0">
            <a:spAutoFit/>
          </a:bodyPr>
          <a:lstStyle/>
          <a:p>
            <a:r>
              <a:rPr lang="en-GB" sz="2800" dirty="0" smtClean="0">
                <a:solidFill>
                  <a:schemeClr val="bg1">
                    <a:lumMod val="50000"/>
                  </a:schemeClr>
                </a:solidFill>
                <a:latin typeface="Segoe UI" panose="020B0502040204020203" pitchFamily="34" charset="0"/>
                <a:cs typeface="Segoe UI" panose="020B0502040204020203" pitchFamily="34" charset="0"/>
              </a:rPr>
              <a:t>RESPONDENTS: LEGAL FORM</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30</a:t>
            </a:fld>
            <a:endParaRPr lang="en-GB" dirty="0"/>
          </a:p>
        </p:txBody>
      </p:sp>
    </p:spTree>
    <p:extLst>
      <p:ext uri="{BB962C8B-B14F-4D97-AF65-F5344CB8AC3E}">
        <p14:creationId xmlns:p14="http://schemas.microsoft.com/office/powerpoint/2010/main" val="25009154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104652992"/>
              </p:ext>
            </p:extLst>
          </p:nvPr>
        </p:nvGraphicFramePr>
        <p:xfrm>
          <a:off x="1830378" y="1368893"/>
          <a:ext cx="8913596" cy="46856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984917" y="6039629"/>
            <a:ext cx="8363416" cy="461665"/>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Q11 What was your charity’s income in its most recent set of annual accounts?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3287154" y="392763"/>
            <a:ext cx="5635197" cy="523220"/>
          </a:xfrm>
          <a:prstGeom prst="rect">
            <a:avLst/>
          </a:prstGeom>
          <a:noFill/>
        </p:spPr>
        <p:txBody>
          <a:bodyPr wrap="none" rtlCol="0">
            <a:spAutoFit/>
          </a:bodyPr>
          <a:lstStyle/>
          <a:p>
            <a:r>
              <a:rPr lang="en-GB" sz="2800" dirty="0" smtClean="0">
                <a:solidFill>
                  <a:schemeClr val="bg1">
                    <a:lumMod val="50000"/>
                  </a:schemeClr>
                </a:solidFill>
                <a:latin typeface="Segoe UI" panose="020B0502040204020203" pitchFamily="34" charset="0"/>
                <a:cs typeface="Segoe UI" panose="020B0502040204020203" pitchFamily="34" charset="0"/>
              </a:rPr>
              <a:t>RESPONDENTS: CHARITY INCOME</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31</a:t>
            </a:fld>
            <a:endParaRPr lang="en-GB" dirty="0"/>
          </a:p>
        </p:txBody>
      </p:sp>
    </p:spTree>
    <p:extLst>
      <p:ext uri="{BB962C8B-B14F-4D97-AF65-F5344CB8AC3E}">
        <p14:creationId xmlns:p14="http://schemas.microsoft.com/office/powerpoint/2010/main" val="39753474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41138764"/>
              </p:ext>
            </p:extLst>
          </p:nvPr>
        </p:nvGraphicFramePr>
        <p:xfrm>
          <a:off x="490654" y="926675"/>
          <a:ext cx="10658356" cy="512784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LOCAL AUTHORITY</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1008081" y="6054519"/>
            <a:ext cx="9623502"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Q12 In which local authority area is your charity based?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32</a:t>
            </a:fld>
            <a:endParaRPr lang="en-GB" dirty="0"/>
          </a:p>
        </p:txBody>
      </p:sp>
    </p:spTree>
    <p:extLst>
      <p:ext uri="{BB962C8B-B14F-4D97-AF65-F5344CB8AC3E}">
        <p14:creationId xmlns:p14="http://schemas.microsoft.com/office/powerpoint/2010/main" val="36973653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696880988"/>
              </p:ext>
            </p:extLst>
          </p:nvPr>
        </p:nvGraphicFramePr>
        <p:xfrm>
          <a:off x="1609368" y="1527716"/>
          <a:ext cx="9829574" cy="43378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REGION</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8" name="TextBox 7"/>
          <p:cNvSpPr txBox="1"/>
          <p:nvPr/>
        </p:nvSpPr>
        <p:spPr>
          <a:xfrm>
            <a:off x="0" y="6039629"/>
            <a:ext cx="12192000"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Q12 In which local authority area is your charity based?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33</a:t>
            </a:fld>
            <a:endParaRPr lang="en-GB" dirty="0"/>
          </a:p>
        </p:txBody>
      </p:sp>
    </p:spTree>
    <p:extLst>
      <p:ext uri="{BB962C8B-B14F-4D97-AF65-F5344CB8AC3E}">
        <p14:creationId xmlns:p14="http://schemas.microsoft.com/office/powerpoint/2010/main" val="38770404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701482806"/>
              </p:ext>
            </p:extLst>
          </p:nvPr>
        </p:nvGraphicFramePr>
        <p:xfrm>
          <a:off x="1666044" y="1405054"/>
          <a:ext cx="8159101" cy="446048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MAIN INCOME SOURCES</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1" y="6286922"/>
            <a:ext cx="12192000"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Q13 Usually, what are your charity’s main sources of income?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34</a:t>
            </a:fld>
            <a:endParaRPr lang="en-GB" dirty="0"/>
          </a:p>
        </p:txBody>
      </p:sp>
    </p:spTree>
    <p:extLst>
      <p:ext uri="{BB962C8B-B14F-4D97-AF65-F5344CB8AC3E}">
        <p14:creationId xmlns:p14="http://schemas.microsoft.com/office/powerpoint/2010/main" val="3461224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697124874"/>
              </p:ext>
            </p:extLst>
          </p:nvPr>
        </p:nvGraphicFramePr>
        <p:xfrm>
          <a:off x="2520177" y="1918010"/>
          <a:ext cx="8307658" cy="3645856"/>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SCALE</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1182029" y="6173443"/>
            <a:ext cx="9645805"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Q14 Which of the </a:t>
            </a:r>
            <a:r>
              <a:rPr lang="en-GB" sz="1200" dirty="0">
                <a:solidFill>
                  <a:schemeClr val="bg1">
                    <a:lumMod val="50000"/>
                  </a:schemeClr>
                </a:solidFill>
                <a:latin typeface="Segoe UI" panose="020B0502040204020203" pitchFamily="34" charset="0"/>
                <a:cs typeface="Segoe UI" panose="020B0502040204020203" pitchFamily="34" charset="0"/>
              </a:rPr>
              <a:t>f</a:t>
            </a:r>
            <a:r>
              <a:rPr lang="en-GB" sz="1200" dirty="0" smtClean="0">
                <a:solidFill>
                  <a:schemeClr val="bg1">
                    <a:lumMod val="50000"/>
                  </a:schemeClr>
                </a:solidFill>
                <a:latin typeface="Segoe UI" panose="020B0502040204020203" pitchFamily="34" charset="0"/>
                <a:cs typeface="Segoe UI" panose="020B0502040204020203" pitchFamily="34" charset="0"/>
              </a:rPr>
              <a:t>ollowing best describes where your charity provides its service(s)? Respondents N 2,548.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35</a:t>
            </a:fld>
            <a:endParaRPr lang="en-GB" dirty="0"/>
          </a:p>
        </p:txBody>
      </p:sp>
    </p:spTree>
    <p:extLst>
      <p:ext uri="{BB962C8B-B14F-4D97-AF65-F5344CB8AC3E}">
        <p14:creationId xmlns:p14="http://schemas.microsoft.com/office/powerpoint/2010/main" val="39153164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38324761"/>
              </p:ext>
            </p:extLst>
          </p:nvPr>
        </p:nvGraphicFramePr>
        <p:xfrm>
          <a:off x="1319436" y="926675"/>
          <a:ext cx="9829574" cy="512784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PAID STAFF</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0" y="6039629"/>
            <a:ext cx="12192000" cy="461665"/>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Q15a How many paid staff members (including both full and part time paid staff are normally employed at your charity? </a:t>
            </a:r>
          </a:p>
          <a:p>
            <a:pPr algn="ctr"/>
            <a:r>
              <a:rPr lang="en-GB" sz="1200" dirty="0" smtClean="0">
                <a:solidFill>
                  <a:schemeClr val="bg1">
                    <a:lumMod val="50000"/>
                  </a:schemeClr>
                </a:solidFill>
                <a:latin typeface="Segoe UI" panose="020B0502040204020203" pitchFamily="34" charset="0"/>
                <a:cs typeface="Segoe UI" panose="020B0502040204020203" pitchFamily="34" charset="0"/>
              </a:rPr>
              <a:t>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36</a:t>
            </a:fld>
            <a:endParaRPr lang="en-GB" dirty="0"/>
          </a:p>
        </p:txBody>
      </p:sp>
    </p:spTree>
    <p:extLst>
      <p:ext uri="{BB962C8B-B14F-4D97-AF65-F5344CB8AC3E}">
        <p14:creationId xmlns:p14="http://schemas.microsoft.com/office/powerpoint/2010/main" val="3040814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07962059"/>
              </p:ext>
            </p:extLst>
          </p:nvPr>
        </p:nvGraphicFramePr>
        <p:xfrm>
          <a:off x="1906859" y="1357086"/>
          <a:ext cx="8084634" cy="437068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VOLUNTEERS</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0" y="6039629"/>
            <a:ext cx="12192000" cy="461665"/>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Q15b How many volunteers are normally engaged by your charity (not including charity trustees)? </a:t>
            </a:r>
          </a:p>
          <a:p>
            <a:pPr algn="ctr"/>
            <a:r>
              <a:rPr lang="en-GB" sz="1200" dirty="0" smtClean="0">
                <a:solidFill>
                  <a:schemeClr val="bg1">
                    <a:lumMod val="50000"/>
                  </a:schemeClr>
                </a:solidFill>
                <a:latin typeface="Segoe UI" panose="020B0502040204020203" pitchFamily="34" charset="0"/>
                <a:cs typeface="Segoe UI" panose="020B0502040204020203" pitchFamily="34" charset="0"/>
              </a:rPr>
              <a:t>Respondents N 2,548.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37</a:t>
            </a:fld>
            <a:endParaRPr lang="en-GB" dirty="0"/>
          </a:p>
        </p:txBody>
      </p:sp>
    </p:spTree>
    <p:extLst>
      <p:ext uri="{BB962C8B-B14F-4D97-AF65-F5344CB8AC3E}">
        <p14:creationId xmlns:p14="http://schemas.microsoft.com/office/powerpoint/2010/main" val="10985528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29931796"/>
              </p:ext>
            </p:extLst>
          </p:nvPr>
        </p:nvGraphicFramePr>
        <p:xfrm>
          <a:off x="903249" y="1438507"/>
          <a:ext cx="10245761" cy="409249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SECTOR</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5" name="TextBox 4"/>
          <p:cNvSpPr txBox="1"/>
          <p:nvPr/>
        </p:nvSpPr>
        <p:spPr>
          <a:xfrm>
            <a:off x="0" y="6039629"/>
            <a:ext cx="12192000"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Q16 In which sector or sectors does your charity mainly operate? Respondents N 2,548. Scottish Charity Register 25,153 </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38</a:t>
            </a:fld>
            <a:endParaRPr lang="en-GB" dirty="0"/>
          </a:p>
        </p:txBody>
      </p:sp>
    </p:spTree>
    <p:extLst>
      <p:ext uri="{BB962C8B-B14F-4D97-AF65-F5344CB8AC3E}">
        <p14:creationId xmlns:p14="http://schemas.microsoft.com/office/powerpoint/2010/main" val="34140223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31274190"/>
              </p:ext>
            </p:extLst>
          </p:nvPr>
        </p:nvGraphicFramePr>
        <p:xfrm>
          <a:off x="2219093" y="1282389"/>
          <a:ext cx="7605132" cy="412595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0" y="460453"/>
            <a:ext cx="12191999" cy="523220"/>
          </a:xfrm>
          <a:prstGeom prst="rect">
            <a:avLst/>
          </a:prstGeom>
          <a:noFill/>
        </p:spPr>
        <p:txBody>
          <a:bodyPr wrap="square" rtlCol="0">
            <a:spAutoFit/>
          </a:bodyPr>
          <a:lstStyle/>
          <a:p>
            <a:pPr algn="ctr"/>
            <a:r>
              <a:rPr lang="en-GB" sz="2800" dirty="0" smtClean="0">
                <a:solidFill>
                  <a:schemeClr val="bg1">
                    <a:lumMod val="50000"/>
                  </a:schemeClr>
                </a:solidFill>
                <a:latin typeface="Segoe UI" panose="020B0502040204020203" pitchFamily="34" charset="0"/>
                <a:cs typeface="Segoe UI" panose="020B0502040204020203" pitchFamily="34" charset="0"/>
              </a:rPr>
              <a:t>RESPONDENTS: SECTOR (SUMMARY)</a:t>
            </a:r>
            <a:endParaRPr lang="en-GB" sz="2800" dirty="0">
              <a:solidFill>
                <a:schemeClr val="bg1">
                  <a:lumMod val="50000"/>
                </a:schemeClr>
              </a:solidFill>
              <a:latin typeface="Segoe UI" panose="020B0502040204020203" pitchFamily="34" charset="0"/>
              <a:cs typeface="Segoe UI" panose="020B0502040204020203" pitchFamily="34" charset="0"/>
            </a:endParaRPr>
          </a:p>
        </p:txBody>
      </p:sp>
      <p:sp>
        <p:nvSpPr>
          <p:cNvPr id="8" name="TextBox 7"/>
          <p:cNvSpPr txBox="1"/>
          <p:nvPr/>
        </p:nvSpPr>
        <p:spPr>
          <a:xfrm>
            <a:off x="0" y="6039629"/>
            <a:ext cx="12192000" cy="276999"/>
          </a:xfrm>
          <a:prstGeom prst="rect">
            <a:avLst/>
          </a:prstGeom>
          <a:noFill/>
        </p:spPr>
        <p:txBody>
          <a:bodyPr wrap="square" rtlCol="0">
            <a:spAutoFit/>
          </a:bodyPr>
          <a:lstStyle/>
          <a:p>
            <a:pPr algn="ctr"/>
            <a:r>
              <a:rPr lang="en-GB" sz="1200" dirty="0" smtClean="0">
                <a:solidFill>
                  <a:schemeClr val="bg1">
                    <a:lumMod val="50000"/>
                  </a:schemeClr>
                </a:solidFill>
                <a:latin typeface="Segoe UI" panose="020B0502040204020203" pitchFamily="34" charset="0"/>
                <a:cs typeface="Segoe UI" panose="020B0502040204020203" pitchFamily="34" charset="0"/>
              </a:rPr>
              <a:t>Q16 In which sector or sectors does your charity mainly operate? Respondents N 2,548.</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39</a:t>
            </a:fld>
            <a:endParaRPr lang="en-GB" dirty="0"/>
          </a:p>
        </p:txBody>
      </p:sp>
    </p:spTree>
    <p:extLst>
      <p:ext uri="{BB962C8B-B14F-4D97-AF65-F5344CB8AC3E}">
        <p14:creationId xmlns:p14="http://schemas.microsoft.com/office/powerpoint/2010/main" val="3853158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762" y="0"/>
            <a:ext cx="9634654" cy="1325563"/>
          </a:xfrm>
        </p:spPr>
        <p:txBody>
          <a:bodyPr>
            <a:normAutofit/>
          </a:bodyPr>
          <a:lstStyle/>
          <a:p>
            <a:pPr algn="ctr"/>
            <a:r>
              <a:rPr lang="en-GB" sz="2800" dirty="0">
                <a:solidFill>
                  <a:schemeClr val="bg1">
                    <a:lumMod val="50000"/>
                  </a:schemeClr>
                </a:solidFill>
              </a:rPr>
              <a:t>HOW ARE CHARITIES BEING AFFECTED</a:t>
            </a:r>
            <a:r>
              <a:rPr lang="en-GB" sz="2800" dirty="0" smtClean="0">
                <a:solidFill>
                  <a:schemeClr val="bg1">
                    <a:lumMod val="50000"/>
                  </a:schemeClr>
                </a:solidFill>
              </a:rPr>
              <a:t>? (SUMMARY)</a:t>
            </a:r>
            <a:endParaRPr lang="en-GB" sz="2800" dirty="0">
              <a:solidFill>
                <a:schemeClr val="bg1">
                  <a:lumMod val="50000"/>
                </a:schemeClr>
              </a:solidFill>
            </a:endParaRPr>
          </a:p>
        </p:txBody>
      </p:sp>
      <p:sp>
        <p:nvSpPr>
          <p:cNvPr id="14" name="Text Box 2"/>
          <p:cNvSpPr txBox="1">
            <a:spLocks noChangeArrowheads="1"/>
          </p:cNvSpPr>
          <p:nvPr/>
        </p:nvSpPr>
        <p:spPr bwMode="auto">
          <a:xfrm>
            <a:off x="1527718" y="6221604"/>
            <a:ext cx="9017344" cy="502582"/>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Q1 In which of the following ways, if any, is your charity currently being affected by COVID-19 and the restrictions more generally? Please select as many as apply. N </a:t>
            </a:r>
            <a:r>
              <a:rPr lang="en-GB" sz="1200" dirty="0" smtClean="0">
                <a:solidFill>
                  <a:schemeClr val="bg1">
                    <a:lumMod val="50000"/>
                  </a:schemeClr>
                </a:solidFill>
                <a:latin typeface="Segoe UI" panose="020B0502040204020203" pitchFamily="34" charset="0"/>
                <a:cs typeface="Segoe UI" panose="020B0502040204020203" pitchFamily="34" charset="0"/>
              </a:rPr>
              <a:t>2,548. ‘Net’ results show the overall proportion of charities selecting one or more options when similar groups are combined.</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hart 5"/>
          <p:cNvGraphicFramePr/>
          <p:nvPr>
            <p:extLst>
              <p:ext uri="{D42A27DB-BD31-4B8C-83A1-F6EECF244321}">
                <p14:modId xmlns:p14="http://schemas.microsoft.com/office/powerpoint/2010/main" val="2179924800"/>
              </p:ext>
            </p:extLst>
          </p:nvPr>
        </p:nvGraphicFramePr>
        <p:xfrm>
          <a:off x="1878981" y="2277380"/>
          <a:ext cx="8404028" cy="2305772"/>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4</a:t>
            </a:fld>
            <a:endParaRPr lang="en-GB" dirty="0"/>
          </a:p>
        </p:txBody>
      </p:sp>
    </p:spTree>
    <p:extLst>
      <p:ext uri="{BB962C8B-B14F-4D97-AF65-F5344CB8AC3E}">
        <p14:creationId xmlns:p14="http://schemas.microsoft.com/office/powerpoint/2010/main" val="11471569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513589" y="2228450"/>
            <a:ext cx="5637976" cy="2246769"/>
            <a:chOff x="4008731" y="1776877"/>
            <a:chExt cx="3052092" cy="816579"/>
          </a:xfrm>
        </p:grpSpPr>
        <p:sp>
          <p:nvSpPr>
            <p:cNvPr id="24" name="Text Box 2"/>
            <p:cNvSpPr txBox="1">
              <a:spLocks noChangeArrowheads="1"/>
            </p:cNvSpPr>
            <p:nvPr/>
          </p:nvSpPr>
          <p:spPr bwMode="auto">
            <a:xfrm>
              <a:off x="4017903" y="1782528"/>
              <a:ext cx="3042920" cy="809598"/>
            </a:xfrm>
            <a:prstGeom prst="rect">
              <a:avLst/>
            </a:prstGeom>
            <a:solidFill>
              <a:schemeClr val="bg1">
                <a:lumMod val="95000"/>
              </a:schemeClr>
            </a:solidFill>
            <a:ln w="9525">
              <a:noFill/>
              <a:miter lim="800000"/>
              <a:headEnd/>
              <a:tailEnd/>
            </a:ln>
          </p:spPr>
          <p:txBody>
            <a:bodyPr rot="0" vert="horz" wrap="square" lIns="91440" tIns="45721" rIns="91440" bIns="45721" anchor="t" anchorCtr="0">
              <a:noAutofit/>
            </a:bodyPr>
            <a:lstStyle/>
            <a:p>
              <a:pPr>
                <a:lnSpc>
                  <a:spcPct val="107000"/>
                </a:lnSpc>
              </a:pPr>
              <a:r>
                <a:rPr lang="en-GB" sz="6000" dirty="0" smtClean="0">
                  <a:solidFill>
                    <a:schemeClr val="accent6"/>
                  </a:solidFill>
                  <a:latin typeface="Segoe UI" panose="020B0502040204020203" pitchFamily="34" charset="0"/>
                  <a:ea typeface="Calibri" panose="020F0502020204030204" pitchFamily="34" charset="0"/>
                  <a:cs typeface="Segoe UI" panose="020B0502040204020203" pitchFamily="34" charset="0"/>
                </a:rPr>
                <a:t>THANK YOU</a:t>
              </a:r>
              <a:endParaRPr lang="en-GB" sz="6000" dirty="0">
                <a:solidFill>
                  <a:schemeClr val="accent6"/>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pPr>
              <a:r>
                <a:rPr lang="en-GB" sz="24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To the Scottish Charity Sector</a:t>
              </a:r>
            </a:p>
            <a:p>
              <a:pPr>
                <a:lnSpc>
                  <a:spcPct val="107000"/>
                </a:lnSpc>
              </a:pPr>
              <a:endParaRPr lang="en-GB" sz="1100" dirty="0">
                <a:solidFill>
                  <a:srgbClr val="7030A0"/>
                </a:solidFill>
                <a:latin typeface="Segoe UI" panose="020B0502040204020203" pitchFamily="34" charset="0"/>
                <a:ea typeface="Calibri" panose="020F0502020204030204" pitchFamily="34" charset="0"/>
                <a:cs typeface="Segoe UI" panose="020B0502040204020203" pitchFamily="34" charset="0"/>
              </a:endParaRPr>
            </a:p>
          </p:txBody>
        </p:sp>
        <p:sp>
          <p:nvSpPr>
            <p:cNvPr id="25" name="Rectangle 24"/>
            <p:cNvSpPr/>
            <p:nvPr/>
          </p:nvSpPr>
          <p:spPr>
            <a:xfrm>
              <a:off x="4008731" y="1776877"/>
              <a:ext cx="45719" cy="816579"/>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801" dirty="0">
                <a:latin typeface="Segoe UI" panose="020B0502040204020203" pitchFamily="34" charset="0"/>
              </a:endParaRPr>
            </a:p>
          </p:txBody>
        </p:sp>
      </p:grpSp>
      <p:sp>
        <p:nvSpPr>
          <p:cNvPr id="28" name="TextBox 27"/>
          <p:cNvSpPr txBox="1"/>
          <p:nvPr/>
        </p:nvSpPr>
        <p:spPr>
          <a:xfrm>
            <a:off x="6299059" y="2243998"/>
            <a:ext cx="5042620" cy="2246769"/>
          </a:xfrm>
          <a:prstGeom prst="rect">
            <a:avLst/>
          </a:prstGeom>
          <a:noFill/>
        </p:spPr>
        <p:txBody>
          <a:bodyPr wrap="square" rtlCol="0">
            <a:spAutoFit/>
          </a:bodyPr>
          <a:lstStyle/>
          <a:p>
            <a:r>
              <a:rPr lang="en-GB" sz="2000" dirty="0">
                <a:solidFill>
                  <a:schemeClr val="accent6"/>
                </a:solidFill>
                <a:latin typeface="Segoe UI" panose="020B0502040204020203" pitchFamily="34" charset="0"/>
                <a:cs typeface="Segoe UI" panose="020B0502040204020203" pitchFamily="34" charset="0"/>
              </a:rPr>
              <a:t>We would like to thank all charities who took the time to share their views, and everyone who provided feedback on the survey </a:t>
            </a:r>
            <a:r>
              <a:rPr lang="en-GB" sz="2000" dirty="0" smtClean="0">
                <a:solidFill>
                  <a:schemeClr val="accent6"/>
                </a:solidFill>
                <a:latin typeface="Segoe UI" panose="020B0502040204020203" pitchFamily="34" charset="0"/>
                <a:cs typeface="Segoe UI" panose="020B0502040204020203" pitchFamily="34" charset="0"/>
              </a:rPr>
              <a:t>before </a:t>
            </a:r>
            <a:r>
              <a:rPr lang="en-GB" sz="2000" dirty="0">
                <a:solidFill>
                  <a:schemeClr val="accent6"/>
                </a:solidFill>
                <a:latin typeface="Segoe UI" panose="020B0502040204020203" pitchFamily="34" charset="0"/>
                <a:cs typeface="Segoe UI" panose="020B0502040204020203" pitchFamily="34" charset="0"/>
              </a:rPr>
              <a:t>it was issued. </a:t>
            </a:r>
            <a:r>
              <a:rPr lang="en-GB" sz="2000" dirty="0" smtClean="0">
                <a:solidFill>
                  <a:schemeClr val="accent6"/>
                </a:solidFill>
                <a:latin typeface="Segoe UI" panose="020B0502040204020203" pitchFamily="34" charset="0"/>
                <a:cs typeface="Segoe UI" panose="020B0502040204020203" pitchFamily="34" charset="0"/>
              </a:rPr>
              <a:t>OSCR will continue to analyse the data to inform our work and to help others working to support the sector.</a:t>
            </a:r>
            <a:endParaRPr lang="en-GB" sz="2000" dirty="0">
              <a:solidFill>
                <a:schemeClr val="accent6"/>
              </a:solidFill>
              <a:latin typeface="Segoe UI" panose="020B0502040204020203" pitchFamily="34" charset="0"/>
              <a:cs typeface="Segoe UI" panose="020B0502040204020203" pitchFamily="34" charset="0"/>
            </a:endParaRPr>
          </a:p>
        </p:txBody>
      </p:sp>
      <p:sp>
        <p:nvSpPr>
          <p:cNvPr id="2" name="Slide Number Placeholder 1"/>
          <p:cNvSpPr>
            <a:spLocks noGrp="1"/>
          </p:cNvSpPr>
          <p:nvPr>
            <p:ph type="sldNum" sz="quarter" idx="12"/>
          </p:nvPr>
        </p:nvSpPr>
        <p:spPr/>
        <p:txBody>
          <a:bodyPr/>
          <a:lstStyle/>
          <a:p>
            <a:fld id="{C9E52129-855D-4E6A-8E0B-4B17F7C9F278}" type="slidenum">
              <a:rPr lang="en-GB" smtClean="0"/>
              <a:pPr/>
              <a:t>40</a:t>
            </a:fld>
            <a:endParaRPr lang="en-GB" dirty="0"/>
          </a:p>
        </p:txBody>
      </p:sp>
    </p:spTree>
    <p:extLst>
      <p:ext uri="{BB962C8B-B14F-4D97-AF65-F5344CB8AC3E}">
        <p14:creationId xmlns:p14="http://schemas.microsoft.com/office/powerpoint/2010/main" val="3913599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83" y="0"/>
            <a:ext cx="10515600" cy="1325563"/>
          </a:xfrm>
        </p:spPr>
        <p:txBody>
          <a:bodyPr>
            <a:normAutofit/>
          </a:bodyPr>
          <a:lstStyle/>
          <a:p>
            <a:pPr algn="ctr"/>
            <a:r>
              <a:rPr lang="en-GB" sz="2800" dirty="0">
                <a:solidFill>
                  <a:schemeClr val="bg1">
                    <a:lumMod val="50000"/>
                  </a:schemeClr>
                </a:solidFill>
              </a:rPr>
              <a:t>HOW HAVE CHARITIES RESPONDED?</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780042850"/>
              </p:ext>
            </p:extLst>
          </p:nvPr>
        </p:nvGraphicFramePr>
        <p:xfrm>
          <a:off x="-269302" y="1228858"/>
          <a:ext cx="7331578" cy="2359368"/>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Box 2"/>
          <p:cNvSpPr txBox="1">
            <a:spLocks noChangeArrowheads="1"/>
          </p:cNvSpPr>
          <p:nvPr/>
        </p:nvSpPr>
        <p:spPr bwMode="auto">
          <a:xfrm>
            <a:off x="2040673" y="6240173"/>
            <a:ext cx="7950820" cy="360000"/>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Q2a In the period from June 2020 to November 2020, in what ways, if any, has your charity responded to the challenges presented by COVID-19 and the restrictions</a:t>
            </a:r>
            <a:r>
              <a:rPr lang="en-GB" sz="1200" dirty="0" smtClean="0">
                <a:solidFill>
                  <a:schemeClr val="bg1">
                    <a:lumMod val="50000"/>
                  </a:schemeClr>
                </a:solidFill>
                <a:latin typeface="Segoe UI" panose="020B0502040204020203" pitchFamily="34" charset="0"/>
                <a:cs typeface="Segoe UI" panose="020B0502040204020203" pitchFamily="34" charset="0"/>
              </a:rPr>
              <a:t>? Please </a:t>
            </a:r>
            <a:r>
              <a:rPr lang="en-GB" sz="1200" dirty="0">
                <a:solidFill>
                  <a:schemeClr val="bg1">
                    <a:lumMod val="50000"/>
                  </a:schemeClr>
                </a:solidFill>
                <a:latin typeface="Segoe UI" panose="020B0502040204020203" pitchFamily="34" charset="0"/>
                <a:cs typeface="Segoe UI" panose="020B0502040204020203" pitchFamily="34" charset="0"/>
              </a:rPr>
              <a:t>select as many as </a:t>
            </a:r>
            <a:r>
              <a:rPr lang="en-GB" sz="1200" dirty="0" smtClean="0">
                <a:solidFill>
                  <a:schemeClr val="bg1">
                    <a:lumMod val="50000"/>
                  </a:schemeClr>
                </a:solidFill>
                <a:latin typeface="Segoe UI" panose="020B0502040204020203" pitchFamily="34" charset="0"/>
                <a:cs typeface="Segoe UI" panose="020B0502040204020203" pitchFamily="34" charset="0"/>
              </a:rPr>
              <a:t>apply. N </a:t>
            </a:r>
            <a:r>
              <a:rPr lang="en-GB" sz="1200" dirty="0">
                <a:solidFill>
                  <a:schemeClr val="bg1">
                    <a:lumMod val="50000"/>
                  </a:schemeClr>
                </a:solidFill>
                <a:latin typeface="Segoe UI" panose="020B0502040204020203" pitchFamily="34" charset="0"/>
                <a:cs typeface="Segoe UI" panose="020B0502040204020203" pitchFamily="34" charset="0"/>
              </a:rPr>
              <a:t>2,548</a:t>
            </a:r>
          </a:p>
          <a:p>
            <a:pPr algn="ctr">
              <a:lnSpc>
                <a:spcPct val="107000"/>
              </a:lnSpc>
              <a:spcAft>
                <a:spcPts val="800"/>
              </a:spcAft>
            </a:pPr>
            <a:endParaRPr lang="en-GB" sz="12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endParaRPr>
          </a:p>
        </p:txBody>
      </p:sp>
      <p:graphicFrame>
        <p:nvGraphicFramePr>
          <p:cNvPr id="6" name="Content Placeholder 9"/>
          <p:cNvGraphicFramePr>
            <a:graphicFrameLocks/>
          </p:cNvGraphicFramePr>
          <p:nvPr>
            <p:extLst>
              <p:ext uri="{D42A27DB-BD31-4B8C-83A1-F6EECF244321}">
                <p14:modId xmlns:p14="http://schemas.microsoft.com/office/powerpoint/2010/main" val="1687214060"/>
              </p:ext>
            </p:extLst>
          </p:nvPr>
        </p:nvGraphicFramePr>
        <p:xfrm>
          <a:off x="-122663" y="3893358"/>
          <a:ext cx="7184939" cy="22626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9"/>
          <p:cNvGraphicFramePr>
            <a:graphicFrameLocks/>
          </p:cNvGraphicFramePr>
          <p:nvPr>
            <p:extLst>
              <p:ext uri="{D42A27DB-BD31-4B8C-83A1-F6EECF244321}">
                <p14:modId xmlns:p14="http://schemas.microsoft.com/office/powerpoint/2010/main" val="2142099626"/>
              </p:ext>
            </p:extLst>
          </p:nvPr>
        </p:nvGraphicFramePr>
        <p:xfrm>
          <a:off x="4839629" y="1228858"/>
          <a:ext cx="7461839" cy="25669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ontent Placeholder 9"/>
          <p:cNvGraphicFramePr>
            <a:graphicFrameLocks/>
          </p:cNvGraphicFramePr>
          <p:nvPr>
            <p:extLst>
              <p:ext uri="{D42A27DB-BD31-4B8C-83A1-F6EECF244321}">
                <p14:modId xmlns:p14="http://schemas.microsoft.com/office/powerpoint/2010/main" val="1419879106"/>
              </p:ext>
            </p:extLst>
          </p:nvPr>
        </p:nvGraphicFramePr>
        <p:xfrm>
          <a:off x="6153696" y="4051724"/>
          <a:ext cx="4833703" cy="1517345"/>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5</a:t>
            </a:fld>
            <a:endParaRPr lang="en-GB" dirty="0"/>
          </a:p>
        </p:txBody>
      </p:sp>
    </p:spTree>
    <p:extLst>
      <p:ext uri="{BB962C8B-B14F-4D97-AF65-F5344CB8AC3E}">
        <p14:creationId xmlns:p14="http://schemas.microsoft.com/office/powerpoint/2010/main" val="2715312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83" y="0"/>
            <a:ext cx="10515600" cy="1325563"/>
          </a:xfrm>
        </p:spPr>
        <p:txBody>
          <a:bodyPr>
            <a:normAutofit/>
          </a:bodyPr>
          <a:lstStyle/>
          <a:p>
            <a:pPr algn="ctr"/>
            <a:r>
              <a:rPr lang="en-GB" sz="2800" dirty="0">
                <a:solidFill>
                  <a:schemeClr val="bg1">
                    <a:lumMod val="50000"/>
                  </a:schemeClr>
                </a:solidFill>
              </a:rPr>
              <a:t>HOW HAVE CHARITIES RESPONDED</a:t>
            </a:r>
            <a:r>
              <a:rPr lang="en-GB" sz="2800" dirty="0" smtClean="0">
                <a:solidFill>
                  <a:schemeClr val="bg1">
                    <a:lumMod val="50000"/>
                  </a:schemeClr>
                </a:solidFill>
              </a:rPr>
              <a:t>? (SUMMARY)</a:t>
            </a:r>
            <a:endParaRPr lang="en-GB" sz="2800" dirty="0">
              <a:solidFill>
                <a:schemeClr val="bg1">
                  <a:lumMod val="50000"/>
                </a:schemeClr>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988833558"/>
              </p:ext>
            </p:extLst>
          </p:nvPr>
        </p:nvGraphicFramePr>
        <p:xfrm>
          <a:off x="672923" y="2424529"/>
          <a:ext cx="10080000" cy="223668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
          <p:cNvSpPr txBox="1">
            <a:spLocks noChangeArrowheads="1"/>
          </p:cNvSpPr>
          <p:nvPr/>
        </p:nvSpPr>
        <p:spPr bwMode="auto">
          <a:xfrm>
            <a:off x="1602558" y="6175376"/>
            <a:ext cx="8436070" cy="360000"/>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Q2a. In what ways, if any, has your charity responded to the challenges presented by COVID-19 and the </a:t>
            </a:r>
            <a:r>
              <a:rPr lang="en-GB" sz="1200" dirty="0" smtClean="0">
                <a:solidFill>
                  <a:schemeClr val="bg1">
                    <a:lumMod val="50000"/>
                  </a:schemeClr>
                </a:solidFill>
                <a:latin typeface="Segoe UI" panose="020B0502040204020203" pitchFamily="34" charset="0"/>
                <a:cs typeface="Segoe UI" panose="020B0502040204020203" pitchFamily="34" charset="0"/>
              </a:rPr>
              <a:t>restrictions. Please </a:t>
            </a:r>
            <a:r>
              <a:rPr lang="en-GB" sz="1200" dirty="0">
                <a:solidFill>
                  <a:schemeClr val="bg1">
                    <a:lumMod val="50000"/>
                  </a:schemeClr>
                </a:solidFill>
                <a:latin typeface="Segoe UI" panose="020B0502040204020203" pitchFamily="34" charset="0"/>
                <a:cs typeface="Segoe UI" panose="020B0502040204020203" pitchFamily="34" charset="0"/>
              </a:rPr>
              <a:t>select as many as apply. N 2,548. ‘Net’ results show the overall proportion of charities selecting one or more options when similar groups are combined.</a:t>
            </a:r>
          </a:p>
          <a:p>
            <a:pPr algn="ctr"/>
            <a:endParaRPr lang="en-GB" sz="1200" dirty="0">
              <a:solidFill>
                <a:schemeClr val="bg1">
                  <a:lumMod val="50000"/>
                </a:schemeClr>
              </a:solidFill>
              <a:latin typeface="Segoe UI" panose="020B0502040204020203" pitchFamily="34" charset="0"/>
              <a:cs typeface="Segoe UI" panose="020B0502040204020203" pitchFamily="34" charset="0"/>
            </a:endParaRPr>
          </a:p>
          <a:p>
            <a:pPr>
              <a:lnSpc>
                <a:spcPct val="107000"/>
              </a:lnSpc>
              <a:spcAft>
                <a:spcPts val="800"/>
              </a:spcAft>
            </a:pPr>
            <a:endParaRPr lang="en-GB" sz="12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6</a:t>
            </a:fld>
            <a:endParaRPr lang="en-GB" dirty="0"/>
          </a:p>
        </p:txBody>
      </p:sp>
    </p:spTree>
    <p:extLst>
      <p:ext uri="{BB962C8B-B14F-4D97-AF65-F5344CB8AC3E}">
        <p14:creationId xmlns:p14="http://schemas.microsoft.com/office/powerpoint/2010/main" val="3761126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OPERATIONAL CHALLENGES</a:t>
            </a:r>
            <a:endParaRPr lang="en-GB" sz="2800" dirty="0">
              <a:solidFill>
                <a:schemeClr val="bg1">
                  <a:lumMod val="50000"/>
                </a:schemeClr>
              </a:solidFill>
            </a:endParaRPr>
          </a:p>
        </p:txBody>
      </p:sp>
      <p:sp>
        <p:nvSpPr>
          <p:cNvPr id="11" name="Text Box 2"/>
          <p:cNvSpPr txBox="1">
            <a:spLocks noChangeArrowheads="1"/>
          </p:cNvSpPr>
          <p:nvPr/>
        </p:nvSpPr>
        <p:spPr bwMode="auto">
          <a:xfrm>
            <a:off x="1852962" y="6144322"/>
            <a:ext cx="8486078" cy="599610"/>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Q2b Considering any operational challenges that may affect your charity’s ability to achieve its purpose…</a:t>
            </a:r>
          </a:p>
          <a:p>
            <a:pPr algn="ctr"/>
            <a:r>
              <a:rPr lang="en-GB" sz="1200" dirty="0">
                <a:solidFill>
                  <a:schemeClr val="bg1">
                    <a:lumMod val="50000"/>
                  </a:schemeClr>
                </a:solidFill>
                <a:latin typeface="Segoe UI" panose="020B0502040204020203" pitchFamily="34" charset="0"/>
                <a:cs typeface="Segoe UI" panose="020B0502040204020203" pitchFamily="34" charset="0"/>
              </a:rPr>
              <a:t>Which of the following operational challenges, if any, is your charity is facing because of COVID-19 and the restrictions?</a:t>
            </a:r>
          </a:p>
          <a:p>
            <a:pPr algn="ctr"/>
            <a:r>
              <a:rPr lang="en-GB" sz="1200" dirty="0">
                <a:solidFill>
                  <a:schemeClr val="bg1">
                    <a:lumMod val="50000"/>
                  </a:schemeClr>
                </a:solidFill>
                <a:latin typeface="Segoe UI" panose="020B0502040204020203" pitchFamily="34" charset="0"/>
                <a:cs typeface="Segoe UI" panose="020B0502040204020203" pitchFamily="34" charset="0"/>
              </a:rPr>
              <a:t>Please select as many as </a:t>
            </a:r>
            <a:r>
              <a:rPr lang="en-GB" sz="1200" dirty="0" smtClean="0">
                <a:solidFill>
                  <a:schemeClr val="bg1">
                    <a:lumMod val="50000"/>
                  </a:schemeClr>
                </a:solidFill>
                <a:latin typeface="Segoe UI" panose="020B0502040204020203" pitchFamily="34" charset="0"/>
                <a:cs typeface="Segoe UI" panose="020B0502040204020203" pitchFamily="34" charset="0"/>
              </a:rPr>
              <a:t>apply. N 2,548</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0763957"/>
              </p:ext>
            </p:extLst>
          </p:nvPr>
        </p:nvGraphicFramePr>
        <p:xfrm>
          <a:off x="-713428" y="1559273"/>
          <a:ext cx="12424068" cy="393827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7</a:t>
            </a:fld>
            <a:endParaRPr lang="en-GB" dirty="0"/>
          </a:p>
        </p:txBody>
      </p:sp>
    </p:spTree>
    <p:extLst>
      <p:ext uri="{BB962C8B-B14F-4D97-AF65-F5344CB8AC3E}">
        <p14:creationId xmlns:p14="http://schemas.microsoft.com/office/powerpoint/2010/main" val="2877868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OPERATIONAL CHALLENGES</a:t>
            </a:r>
            <a:r>
              <a:rPr lang="en-GB" sz="2800" dirty="0">
                <a:solidFill>
                  <a:schemeClr val="bg1">
                    <a:lumMod val="50000"/>
                  </a:schemeClr>
                </a:solidFill>
              </a:rPr>
              <a:t> </a:t>
            </a:r>
            <a:r>
              <a:rPr lang="en-GB" sz="2800" dirty="0" smtClean="0">
                <a:solidFill>
                  <a:schemeClr val="bg1">
                    <a:lumMod val="50000"/>
                  </a:schemeClr>
                </a:solidFill>
              </a:rPr>
              <a:t>(SUMMARY)</a:t>
            </a:r>
            <a:endParaRPr lang="en-GB" sz="2800" dirty="0">
              <a:solidFill>
                <a:schemeClr val="bg1">
                  <a:lumMod val="50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97719861"/>
              </p:ext>
            </p:extLst>
          </p:nvPr>
        </p:nvGraphicFramePr>
        <p:xfrm>
          <a:off x="838201" y="1859079"/>
          <a:ext cx="10515600" cy="300285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
          <p:cNvSpPr txBox="1">
            <a:spLocks noChangeArrowheads="1"/>
          </p:cNvSpPr>
          <p:nvPr/>
        </p:nvSpPr>
        <p:spPr bwMode="auto">
          <a:xfrm>
            <a:off x="1852962" y="5854045"/>
            <a:ext cx="8486078" cy="832550"/>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Q2b Considering any operational challenges that may affect your charity’s ability to achieve its purpose…</a:t>
            </a:r>
          </a:p>
          <a:p>
            <a:pPr algn="ctr"/>
            <a:r>
              <a:rPr lang="en-GB" sz="1200" dirty="0">
                <a:solidFill>
                  <a:schemeClr val="bg1">
                    <a:lumMod val="50000"/>
                  </a:schemeClr>
                </a:solidFill>
                <a:latin typeface="Segoe UI" panose="020B0502040204020203" pitchFamily="34" charset="0"/>
                <a:cs typeface="Segoe UI" panose="020B0502040204020203" pitchFamily="34" charset="0"/>
              </a:rPr>
              <a:t>Which of the following operational challenges, if any, is your charity is facing because of COVID-19 and the restrictions?</a:t>
            </a:r>
          </a:p>
          <a:p>
            <a:pPr algn="ctr"/>
            <a:r>
              <a:rPr lang="en-GB" sz="1200" dirty="0">
                <a:solidFill>
                  <a:schemeClr val="bg1">
                    <a:lumMod val="50000"/>
                  </a:schemeClr>
                </a:solidFill>
                <a:latin typeface="Segoe UI" panose="020B0502040204020203" pitchFamily="34" charset="0"/>
                <a:cs typeface="Segoe UI" panose="020B0502040204020203" pitchFamily="34" charset="0"/>
              </a:rPr>
              <a:t>Please select as many as </a:t>
            </a:r>
            <a:r>
              <a:rPr lang="en-GB" sz="1200" dirty="0" smtClean="0">
                <a:solidFill>
                  <a:schemeClr val="bg1">
                    <a:lumMod val="50000"/>
                  </a:schemeClr>
                </a:solidFill>
                <a:latin typeface="Segoe UI" panose="020B0502040204020203" pitchFamily="34" charset="0"/>
                <a:cs typeface="Segoe UI" panose="020B0502040204020203" pitchFamily="34" charset="0"/>
              </a:rPr>
              <a:t>apply. N </a:t>
            </a:r>
            <a:r>
              <a:rPr lang="en-GB" sz="1200" dirty="0">
                <a:solidFill>
                  <a:schemeClr val="bg1">
                    <a:lumMod val="50000"/>
                  </a:schemeClr>
                </a:solidFill>
                <a:latin typeface="Segoe UI" panose="020B0502040204020203" pitchFamily="34" charset="0"/>
                <a:cs typeface="Segoe UI" panose="020B0502040204020203" pitchFamily="34" charset="0"/>
              </a:rPr>
              <a:t>2,548. ‘Net’ results show the overall proportion of charities selecting one or more options when similar groups are combined.</a:t>
            </a:r>
          </a:p>
          <a:p>
            <a:pPr algn="ctr"/>
            <a:endParaRPr lang="en-GB" sz="1200" dirty="0">
              <a:solidFill>
                <a:schemeClr val="bg1">
                  <a:lumMod val="50000"/>
                </a:schemeClr>
              </a:solidFill>
              <a:latin typeface="Segoe UI" panose="020B0502040204020203" pitchFamily="34" charset="0"/>
              <a:cs typeface="Segoe UI" panose="020B0502040204020203" pitchFamily="34" charset="0"/>
            </a:endParaRPr>
          </a:p>
        </p:txBody>
      </p:sp>
      <p:sp>
        <p:nvSpPr>
          <p:cNvPr id="3" name="Slide Number Placeholder 2"/>
          <p:cNvSpPr>
            <a:spLocks noGrp="1"/>
          </p:cNvSpPr>
          <p:nvPr>
            <p:ph type="sldNum" sz="quarter" idx="12"/>
          </p:nvPr>
        </p:nvSpPr>
        <p:spPr/>
        <p:txBody>
          <a:bodyPr/>
          <a:lstStyle/>
          <a:p>
            <a:fld id="{C9E52129-855D-4E6A-8E0B-4B17F7C9F278}" type="slidenum">
              <a:rPr lang="en-GB" smtClean="0"/>
              <a:pPr/>
              <a:t>8</a:t>
            </a:fld>
            <a:endParaRPr lang="en-GB" dirty="0"/>
          </a:p>
        </p:txBody>
      </p:sp>
    </p:spTree>
    <p:extLst>
      <p:ext uri="{BB962C8B-B14F-4D97-AF65-F5344CB8AC3E}">
        <p14:creationId xmlns:p14="http://schemas.microsoft.com/office/powerpoint/2010/main" val="878469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0"/>
            <a:ext cx="10515600" cy="1325563"/>
          </a:xfrm>
        </p:spPr>
        <p:txBody>
          <a:bodyPr>
            <a:normAutofit/>
          </a:bodyPr>
          <a:lstStyle/>
          <a:p>
            <a:pPr algn="ctr"/>
            <a:r>
              <a:rPr lang="en-GB" sz="2800" dirty="0" smtClean="0">
                <a:solidFill>
                  <a:schemeClr val="bg1">
                    <a:lumMod val="50000"/>
                  </a:schemeClr>
                </a:solidFill>
              </a:rPr>
              <a:t>POSITIVE CHANGES</a:t>
            </a:r>
            <a:endParaRPr lang="en-GB" sz="2800" dirty="0">
              <a:solidFill>
                <a:schemeClr val="bg1">
                  <a:lumMod val="50000"/>
                </a:schemeClr>
              </a:solidFill>
            </a:endParaRPr>
          </a:p>
        </p:txBody>
      </p:sp>
      <p:sp>
        <p:nvSpPr>
          <p:cNvPr id="11" name="Text Box 2"/>
          <p:cNvSpPr txBox="1">
            <a:spLocks noChangeArrowheads="1"/>
          </p:cNvSpPr>
          <p:nvPr/>
        </p:nvSpPr>
        <p:spPr bwMode="auto">
          <a:xfrm>
            <a:off x="1852962" y="6250116"/>
            <a:ext cx="8486078" cy="471235"/>
          </a:xfrm>
          <a:prstGeom prst="rect">
            <a:avLst/>
          </a:prstGeom>
          <a:noFill/>
          <a:ln w="9525">
            <a:noFill/>
            <a:miter lim="800000"/>
            <a:headEnd/>
            <a:tailEnd/>
          </a:ln>
        </p:spPr>
        <p:txBody>
          <a:bodyPr rot="0" vert="horz" wrap="square" lIns="91440" tIns="45721" rIns="91440" bIns="45721" anchor="t" anchorCtr="0">
            <a:noAutofit/>
          </a:bodyPr>
          <a:lstStyle/>
          <a:p>
            <a:pPr algn="ctr"/>
            <a:r>
              <a:rPr lang="en-GB" sz="1200" dirty="0">
                <a:solidFill>
                  <a:schemeClr val="bg1">
                    <a:lumMod val="50000"/>
                  </a:schemeClr>
                </a:solidFill>
                <a:latin typeface="Segoe UI" panose="020B0502040204020203" pitchFamily="34" charset="0"/>
                <a:cs typeface="Segoe UI" panose="020B0502040204020203" pitchFamily="34" charset="0"/>
              </a:rPr>
              <a:t>Q2d In which of the following ways, if any, has your charity benefitted from positive changes you have made since the start of the pandemic? </a:t>
            </a:r>
            <a:r>
              <a:rPr lang="en-GB" sz="1200" dirty="0" smtClean="0">
                <a:solidFill>
                  <a:schemeClr val="bg1">
                    <a:lumMod val="50000"/>
                  </a:schemeClr>
                </a:solidFill>
                <a:latin typeface="Segoe UI" panose="020B0502040204020203" pitchFamily="34" charset="0"/>
                <a:cs typeface="Segoe UI" panose="020B0502040204020203" pitchFamily="34" charset="0"/>
              </a:rPr>
              <a:t>N 2,548</a:t>
            </a:r>
            <a:endParaRPr lang="en-GB" sz="1200" dirty="0">
              <a:solidFill>
                <a:schemeClr val="bg1">
                  <a:lumMod val="50000"/>
                </a:schemeClr>
              </a:solidFill>
              <a:latin typeface="Segoe UI" panose="020B0502040204020203" pitchFamily="34" charset="0"/>
              <a:cs typeface="Segoe UI" panose="020B0502040204020203"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12009017"/>
              </p:ext>
            </p:extLst>
          </p:nvPr>
        </p:nvGraphicFramePr>
        <p:xfrm>
          <a:off x="245328" y="1761707"/>
          <a:ext cx="11496908" cy="36689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9E52129-855D-4E6A-8E0B-4B17F7C9F278}" type="slidenum">
              <a:rPr lang="en-GB" smtClean="0"/>
              <a:pPr/>
              <a:t>9</a:t>
            </a:fld>
            <a:endParaRPr lang="en-GB" dirty="0"/>
          </a:p>
        </p:txBody>
      </p:sp>
    </p:spTree>
    <p:extLst>
      <p:ext uri="{BB962C8B-B14F-4D97-AF65-F5344CB8AC3E}">
        <p14:creationId xmlns:p14="http://schemas.microsoft.com/office/powerpoint/2010/main" val="1633022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004F6D"/>
      </a:accent1>
      <a:accent2>
        <a:srgbClr val="BAD80A"/>
      </a:accent2>
      <a:accent3>
        <a:srgbClr val="76B9AF"/>
      </a:accent3>
      <a:accent4>
        <a:srgbClr val="2DC6D6"/>
      </a:accent4>
      <a:accent5>
        <a:srgbClr val="FCA311"/>
      </a:accent5>
      <a:accent6>
        <a:srgbClr val="F2006E"/>
      </a:accent6>
      <a:hlink>
        <a:srgbClr val="8BA207"/>
      </a:hlink>
      <a:folHlink>
        <a:srgbClr val="72246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4B8E402E281A4D36B430A9D124EACE51" version="1.0.0">
  <systemFields>
    <field name="Objective-Id">
      <value order="0">A1588483</value>
    </field>
    <field name="Objective-Title">
      <value order="0">State of the Nation (002)</value>
    </field>
    <field name="Objective-Description">
      <value order="0"/>
    </field>
    <field name="Objective-CreationStamp">
      <value order="0">2019-06-14T11:35:14Z</value>
    </field>
    <field name="Objective-IsApproved">
      <value order="0">false</value>
    </field>
    <field name="Objective-IsPublished">
      <value order="0">true</value>
    </field>
    <field name="Objective-DatePublished">
      <value order="0">2019-06-18T11:09:13Z</value>
    </field>
    <field name="Objective-ModificationStamp">
      <value order="0">2019-06-18T11:09:13Z</value>
    </field>
    <field name="Objective-Owner">
      <value order="0">Downie, Mandy</value>
    </field>
    <field name="Objective-Path">
      <value order="0">OSCR File Plan:03 Senior Management:Classified Object:2019/06/13 Board Strategy Session 13 June 2019</value>
    </field>
    <field name="Objective-Parent">
      <value order="0">2019/06/13 Board Strategy Session 13 June 2019</value>
    </field>
    <field name="Objective-State">
      <value order="0">Published</value>
    </field>
    <field name="Objective-VersionId">
      <value order="0">vA2229162</value>
    </field>
    <field name="Objective-Version">
      <value order="0">2.0</value>
    </field>
    <field name="Objective-VersionNumber">
      <value order="0">2</value>
    </field>
    <field name="Objective-VersionComment">
      <value order="0"/>
    </field>
    <field name="Objective-FileNumber">
      <value order="0">SM/BRD/19-002</value>
    </field>
    <field name="Objective-Classification">
      <value order="0"/>
    </field>
    <field name="Objective-Caveats">
      <value order="0"/>
    </field>
  </systemFields>
  <catalogues>
    <catalogue name="Document Type Catalogue" type="type" ori="id:cA1">
      <field name="Objective-Correspondence Type Flag">
        <value order="0"/>
      </field>
      <field name="Objective-Allocated Officer">
        <value order="0"/>
      </field>
      <field name="Objective-Charity Number">
        <value order="0"/>
      </field>
      <field name="Objective-Of Historical Significance?">
        <value order="0">No</value>
      </field>
      <field name="Objective-Date of Effect">
        <value order="0"/>
      </field>
      <field name="Objective-Date Application Received">
        <value order="0"/>
      </field>
      <field name="Objective-Connect Creator">
        <value order="0"/>
      </field>
    </catalogue>
  </catalogues>
</metadata>
</file>

<file path=customXml/itemProps1.xml><?xml version="1.0" encoding="utf-8"?>
<ds:datastoreItem xmlns:ds="http://schemas.openxmlformats.org/officeDocument/2006/customXml" ds:itemID="{5745109E-2DDF-40CB-AC2B-FF9B10C90820}">
  <ds:schemaRefs>
    <ds:schemaRef ds:uri="http://www.objective.com/ecm/document/metadata/4B8E402E281A4D36B430A9D124EACE51"/>
  </ds:schemaRefs>
</ds:datastoreItem>
</file>

<file path=docProps/app.xml><?xml version="1.0" encoding="utf-8"?>
<Properties xmlns="http://schemas.openxmlformats.org/officeDocument/2006/extended-properties" xmlns:vt="http://schemas.openxmlformats.org/officeDocument/2006/docPropsVTypes">
  <Template>Power Bi OSCR Colours</Template>
  <TotalTime>7275</TotalTime>
  <Words>2394</Words>
  <Application>Microsoft Office PowerPoint</Application>
  <PresentationFormat>Widescreen</PresentationFormat>
  <Paragraphs>183</Paragraphs>
  <Slides>40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Segoe UI</vt:lpstr>
      <vt:lpstr>Office Theme</vt:lpstr>
      <vt:lpstr>Impact of COVID-19  on Scottish Charities  November Survey Findings</vt:lpstr>
      <vt:lpstr>COVID-19 CHARITY SURVEY NOVEMBER 2020</vt:lpstr>
      <vt:lpstr>HOW ARE CHARITIES BEING AFFECTED?</vt:lpstr>
      <vt:lpstr>HOW ARE CHARITIES BEING AFFECTED? (SUMMARY)</vt:lpstr>
      <vt:lpstr>HOW HAVE CHARITIES RESPONDED?</vt:lpstr>
      <vt:lpstr>HOW HAVE CHARITIES RESPONDED? (SUMMARY)</vt:lpstr>
      <vt:lpstr>OPERATIONAL CHALLENGES</vt:lpstr>
      <vt:lpstr>OPERATIONAL CHALLENGES (SUMMARY)</vt:lpstr>
      <vt:lpstr>POSITIVE CHANGES</vt:lpstr>
      <vt:lpstr>POSITIVE CHANGES (SUMMARY)</vt:lpstr>
      <vt:lpstr>FURLOUGH</vt:lpstr>
      <vt:lpstr>REDUNDANCIES MADE</vt:lpstr>
      <vt:lpstr>REDUNDANCIES PLANNED IN THE NEXT 12 MONTHS</vt:lpstr>
      <vt:lpstr>IMPACT ON NUMBER OF VOLUNTEERS</vt:lpstr>
      <vt:lpstr>IMPACT ON BENEFICIARIES</vt:lpstr>
      <vt:lpstr>IMPACT ON BENEFICIARIES (SUMMARY)</vt:lpstr>
      <vt:lpstr>IMPACT ON: DONATIONS &amp; FUNDRAISING  (89% raise funds this way)</vt:lpstr>
      <vt:lpstr>IMPACT ON: TRADING INCOME  (71% raise funds this way)</vt:lpstr>
      <vt:lpstr>IMPACT ON: GRANTS AND GOVERNMENT FUNDING (66% raise funds this way)</vt:lpstr>
      <vt:lpstr>IMPACT ON: CONTRACTS (32% raise funds this way)</vt:lpstr>
      <vt:lpstr>THREAT TO FINANCIAL VIABILITY</vt:lpstr>
      <vt:lpstr>FINANCIAL THREAT WITHIN THE NEXT 12 MONTHS</vt:lpstr>
      <vt:lpstr>IMPACT ON FUTURE POSITION</vt:lpstr>
      <vt:lpstr>IMPACT ON FUTURE POSITION (SUMMARY)</vt:lpstr>
      <vt:lpstr>FUNDRAISING METHODS USED</vt:lpstr>
      <vt:lpstr>FUNDRAISING METHODS USED  (EXCLUDING THOSE NOT USING THAT METHOD TO RAISE FUNDS)</vt:lpstr>
      <vt:lpstr>ADDITIONAL FUNDING SUPPORT</vt:lpstr>
      <vt:lpstr>NON-FUNDING SUPPORT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Meikleham</dc:creator>
  <cp:lastModifiedBy>Louise Meikleham</cp:lastModifiedBy>
  <cp:revision>367</cp:revision>
  <dcterms:created xsi:type="dcterms:W3CDTF">2019-05-30T14:42:45Z</dcterms:created>
  <dcterms:modified xsi:type="dcterms:W3CDTF">2021-03-10T15:43:54Z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A1588483</vt:lpwstr>
  </property>
  <property fmtid="{D5CDD505-2E9C-101B-9397-08002B2CF9AE}" pid="4" name="Objective-Title">
    <vt:lpwstr>State of the Nation (002)</vt:lpwstr>
  </property>
  <property fmtid="{D5CDD505-2E9C-101B-9397-08002B2CF9AE}" pid="5" name="Objective-Description">
    <vt:lpwstr/>
  </property>
  <property fmtid="{D5CDD505-2E9C-101B-9397-08002B2CF9AE}" pid="6" name="Objective-CreationStamp">
    <vt:filetime>2019-06-14T11:35:26Z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2019-06-18T11:09:13Z</vt:filetime>
  </property>
  <property fmtid="{D5CDD505-2E9C-101B-9397-08002B2CF9AE}" pid="10" name="Objective-ModificationStamp">
    <vt:filetime>2019-06-18T11:09:13Z</vt:filetime>
  </property>
  <property fmtid="{D5CDD505-2E9C-101B-9397-08002B2CF9AE}" pid="11" name="Objective-Owner">
    <vt:lpwstr>Downie, Mandy</vt:lpwstr>
  </property>
  <property fmtid="{D5CDD505-2E9C-101B-9397-08002B2CF9AE}" pid="12" name="Objective-Path">
    <vt:lpwstr>2019/06/13 Board Strategy Session 13 June 2019:</vt:lpwstr>
  </property>
  <property fmtid="{D5CDD505-2E9C-101B-9397-08002B2CF9AE}" pid="13" name="Objective-Parent">
    <vt:lpwstr>2019/06/13 Board Strategy Session 13 June 2019</vt:lpwstr>
  </property>
  <property fmtid="{D5CDD505-2E9C-101B-9397-08002B2CF9AE}" pid="14" name="Objective-State">
    <vt:lpwstr>Published</vt:lpwstr>
  </property>
  <property fmtid="{D5CDD505-2E9C-101B-9397-08002B2CF9AE}" pid="15" name="Objective-VersionId">
    <vt:lpwstr>vA2229162</vt:lpwstr>
  </property>
  <property fmtid="{D5CDD505-2E9C-101B-9397-08002B2CF9AE}" pid="16" name="Objective-Version">
    <vt:lpwstr>2.0</vt:lpwstr>
  </property>
  <property fmtid="{D5CDD505-2E9C-101B-9397-08002B2CF9AE}" pid="17" name="Objective-VersionNumber">
    <vt:r8>2</vt:r8>
  </property>
  <property fmtid="{D5CDD505-2E9C-101B-9397-08002B2CF9AE}" pid="18" name="Objective-VersionComment">
    <vt:lpwstr/>
  </property>
  <property fmtid="{D5CDD505-2E9C-101B-9397-08002B2CF9AE}" pid="19" name="Objective-FileNumber">
    <vt:lpwstr>SM/BRD/19-002</vt:lpwstr>
  </property>
  <property fmtid="{D5CDD505-2E9C-101B-9397-08002B2CF9AE}" pid="20" name="Objective-Classification">
    <vt:lpwstr>[Inherited - none]</vt:lpwstr>
  </property>
  <property fmtid="{D5CDD505-2E9C-101B-9397-08002B2CF9AE}" pid="21" name="Objective-Caveats">
    <vt:lpwstr/>
  </property>
  <property fmtid="{D5CDD505-2E9C-101B-9397-08002B2CF9AE}" pid="22" name="Objective-Correspondence Type Flag">
    <vt:lpwstr/>
  </property>
  <property fmtid="{D5CDD505-2E9C-101B-9397-08002B2CF9AE}" pid="23" name="Objective-Allocated Officer">
    <vt:lpwstr/>
  </property>
  <property fmtid="{D5CDD505-2E9C-101B-9397-08002B2CF9AE}" pid="24" name="Objective-Charity Number">
    <vt:lpwstr/>
  </property>
  <property fmtid="{D5CDD505-2E9C-101B-9397-08002B2CF9AE}" pid="25" name="Objective-Of Historical Significance?">
    <vt:lpwstr>No</vt:lpwstr>
  </property>
  <property fmtid="{D5CDD505-2E9C-101B-9397-08002B2CF9AE}" pid="26" name="Objective-Date of Effect">
    <vt:lpwstr/>
  </property>
  <property fmtid="{D5CDD505-2E9C-101B-9397-08002B2CF9AE}" pid="27" name="Objective-Date Application Received">
    <vt:lpwstr/>
  </property>
  <property fmtid="{D5CDD505-2E9C-101B-9397-08002B2CF9AE}" pid="28" name="Objective-Comment">
    <vt:lpwstr/>
  </property>
  <property fmtid="{D5CDD505-2E9C-101B-9397-08002B2CF9AE}" pid="29" name="Objective-Connect Creator">
    <vt:lpwstr/>
  </property>
</Properties>
</file>